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3"/>
  </p:sldMasterIdLst>
  <p:notesMasterIdLst>
    <p:notesMasterId r:id="rId5"/>
  </p:notesMasterIdLst>
  <p:sldIdLst>
    <p:sldId id="258" r:id="rId4"/>
    <p:sldId id="259" r:id="rId6"/>
    <p:sldId id="260" r:id="rId7"/>
    <p:sldId id="265" r:id="rId8"/>
    <p:sldId id="261" r:id="rId9"/>
    <p:sldId id="268" r:id="rId10"/>
    <p:sldId id="303" r:id="rId11"/>
    <p:sldId id="262" r:id="rId12"/>
    <p:sldId id="276" r:id="rId13"/>
    <p:sldId id="294" r:id="rId14"/>
    <p:sldId id="263" r:id="rId15"/>
    <p:sldId id="282" r:id="rId16"/>
    <p:sldId id="295" r:id="rId17"/>
    <p:sldId id="304" r:id="rId18"/>
    <p:sldId id="291" r:id="rId19"/>
    <p:sldId id="293" r:id="rId20"/>
    <p:sldId id="305" r:id="rId21"/>
    <p:sldId id="292" r:id="rId22"/>
    <p:sldId id="278" r:id="rId23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96C"/>
    <a:srgbClr val="498DAB"/>
    <a:srgbClr val="1C2035"/>
    <a:srgbClr val="1C4561"/>
    <a:srgbClr val="427292"/>
    <a:srgbClr val="19425D"/>
    <a:srgbClr val="1B425A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gs" Target="tags/tag49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F112A-0FAA-43E9-8D4F-420D3512BF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DF5F0E-1947-48B8-AC62-69C525A618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xiazai/" TargetMode="Externa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TextBox 9"/>
          <p:cNvSpPr txBox="1"/>
          <p:nvPr userDrawn="1"/>
        </p:nvSpPr>
        <p:spPr>
          <a:xfrm>
            <a:off x="1907704" y="5560038"/>
            <a:ext cx="43204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下载</a:t>
            </a:r>
            <a:r>
              <a:rPr lang="zh-CN" altLang="en-US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http://www.1ppt.com/xiazai/</a:t>
            </a:r>
            <a:endParaRPr lang="en-US" altLang="zh-CN" sz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88965" y="257219"/>
            <a:ext cx="4356696" cy="646231"/>
            <a:chOff x="3796194" y="311648"/>
            <a:chExt cx="4356696" cy="646231"/>
          </a:xfrm>
        </p:grpSpPr>
        <p:sp>
          <p:nvSpPr>
            <p:cNvPr id="4" name="矩形 3"/>
            <p:cNvSpPr/>
            <p:nvPr/>
          </p:nvSpPr>
          <p:spPr>
            <a:xfrm>
              <a:off x="4505738" y="417203"/>
              <a:ext cx="3647152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1200" cap="none" spc="300" normalizeH="0" baseline="0" noProof="0" dirty="0">
                  <a:ln>
                    <a:noFill/>
                  </a:ln>
                  <a:solidFill>
                    <a:srgbClr val="1E496C"/>
                  </a:solidFill>
                  <a:effectLst/>
                  <a:uLnTx/>
                  <a:uFillTx/>
                  <a:latin typeface="思源黑体 CN Regular" panose="020B0500000000000000" pitchFamily="34" charset="-122"/>
                  <a:ea typeface="思源黑体 CN Regular" panose="020B0500000000000000" pitchFamily="34" charset="-122"/>
                </a:rPr>
                <a:t>成功销售技巧培训模板</a:t>
              </a:r>
              <a:endParaRPr kumimoji="0" lang="zh-CN" altLang="en-US" sz="2400" i="0" u="none" strike="noStrike" kern="1200" cap="none" spc="300" normalizeH="0" baseline="0" noProof="0" dirty="0">
                <a:ln>
                  <a:noFill/>
                </a:ln>
                <a:solidFill>
                  <a:srgbClr val="1E496C"/>
                </a:solidFill>
                <a:effectLst>
                  <a:reflection blurRad="6350" stA="28000" endPos="25000" dist="60007" dir="5400000" sy="-100000" algn="bl" rotWithShape="0"/>
                </a:effectLst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 rot="13790744">
              <a:off x="4099612" y="620728"/>
              <a:ext cx="337151" cy="337151"/>
            </a:xfrm>
            <a:prstGeom prst="ellipse">
              <a:avLst/>
            </a:prstGeom>
            <a:gradFill>
              <a:gsLst>
                <a:gs pos="11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椭圆 6"/>
            <p:cNvSpPr/>
            <p:nvPr/>
          </p:nvSpPr>
          <p:spPr>
            <a:xfrm rot="9033692">
              <a:off x="3796194" y="311648"/>
              <a:ext cx="480212" cy="480212"/>
            </a:xfrm>
            <a:prstGeom prst="ellipse">
              <a:avLst/>
            </a:prstGeom>
            <a:gradFill>
              <a:gsLst>
                <a:gs pos="11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tags" Target="../tags/tag24.xml"/><Relationship Id="rId2" Type="http://schemas.openxmlformats.org/officeDocument/2006/relationships/image" Target="../media/image21.png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image" Target="../media/image27.png"/><Relationship Id="rId7" Type="http://schemas.openxmlformats.org/officeDocument/2006/relationships/tags" Target="../tags/tag27.xml"/><Relationship Id="rId6" Type="http://schemas.openxmlformats.org/officeDocument/2006/relationships/image" Target="../media/image26.png"/><Relationship Id="rId5" Type="http://schemas.openxmlformats.org/officeDocument/2006/relationships/tags" Target="../tags/tag26.xml"/><Relationship Id="rId4" Type="http://schemas.openxmlformats.org/officeDocument/2006/relationships/image" Target="../media/image25.png"/><Relationship Id="rId3" Type="http://schemas.openxmlformats.org/officeDocument/2006/relationships/tags" Target="../tags/tag25.xml"/><Relationship Id="rId2" Type="http://schemas.microsoft.com/office/2007/relationships/hdphoto" Target="../media/image24.wdp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8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2.png"/><Relationship Id="rId7" Type="http://schemas.openxmlformats.org/officeDocument/2006/relationships/tags" Target="../tags/tag32.xml"/><Relationship Id="rId6" Type="http://schemas.openxmlformats.org/officeDocument/2006/relationships/image" Target="../media/image31.png"/><Relationship Id="rId5" Type="http://schemas.openxmlformats.org/officeDocument/2006/relationships/tags" Target="../tags/tag31.xml"/><Relationship Id="rId4" Type="http://schemas.openxmlformats.org/officeDocument/2006/relationships/image" Target="../media/image30.png"/><Relationship Id="rId3" Type="http://schemas.openxmlformats.org/officeDocument/2006/relationships/tags" Target="../tags/tag30.xml"/><Relationship Id="rId2" Type="http://schemas.openxmlformats.org/officeDocument/2006/relationships/image" Target="../media/image29.png"/><Relationship Id="rId10" Type="http://schemas.openxmlformats.org/officeDocument/2006/relationships/notesSlide" Target="../notesSlides/notesSlide13.xml"/><Relationship Id="rId1" Type="http://schemas.openxmlformats.org/officeDocument/2006/relationships/tags" Target="../tags/tag2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6.png"/><Relationship Id="rId7" Type="http://schemas.openxmlformats.org/officeDocument/2006/relationships/tags" Target="../tags/tag36.xml"/><Relationship Id="rId6" Type="http://schemas.openxmlformats.org/officeDocument/2006/relationships/image" Target="../media/image35.png"/><Relationship Id="rId5" Type="http://schemas.openxmlformats.org/officeDocument/2006/relationships/tags" Target="../tags/tag35.xml"/><Relationship Id="rId4" Type="http://schemas.openxmlformats.org/officeDocument/2006/relationships/image" Target="../media/image34.png"/><Relationship Id="rId3" Type="http://schemas.openxmlformats.org/officeDocument/2006/relationships/tags" Target="../tags/tag34.xml"/><Relationship Id="rId2" Type="http://schemas.openxmlformats.org/officeDocument/2006/relationships/image" Target="../media/image33.png"/><Relationship Id="rId10" Type="http://schemas.openxmlformats.org/officeDocument/2006/relationships/notesSlide" Target="../notesSlides/notesSlide14.xml"/><Relationship Id="rId1" Type="http://schemas.openxmlformats.org/officeDocument/2006/relationships/tags" Target="../tags/tag3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image" Target="../media/image40.png"/><Relationship Id="rId7" Type="http://schemas.openxmlformats.org/officeDocument/2006/relationships/tags" Target="../tags/tag40.xml"/><Relationship Id="rId6" Type="http://schemas.openxmlformats.org/officeDocument/2006/relationships/image" Target="../media/image39.png"/><Relationship Id="rId5" Type="http://schemas.openxmlformats.org/officeDocument/2006/relationships/tags" Target="../tags/tag39.xml"/><Relationship Id="rId4" Type="http://schemas.openxmlformats.org/officeDocument/2006/relationships/image" Target="../media/image38.png"/><Relationship Id="rId3" Type="http://schemas.openxmlformats.org/officeDocument/2006/relationships/tags" Target="../tags/tag38.xml"/><Relationship Id="rId2" Type="http://schemas.openxmlformats.org/officeDocument/2006/relationships/image" Target="../media/image37.png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tags" Target="../tags/tag44.xml"/><Relationship Id="rId4" Type="http://schemas.openxmlformats.org/officeDocument/2006/relationships/image" Target="../media/image42.png"/><Relationship Id="rId3" Type="http://schemas.openxmlformats.org/officeDocument/2006/relationships/tags" Target="../tags/tag43.xml"/><Relationship Id="rId2" Type="http://schemas.openxmlformats.org/officeDocument/2006/relationships/image" Target="../media/image41.png"/><Relationship Id="rId1" Type="http://schemas.openxmlformats.org/officeDocument/2006/relationships/tags" Target="../tags/tag42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7.png"/><Relationship Id="rId7" Type="http://schemas.openxmlformats.org/officeDocument/2006/relationships/tags" Target="../tags/tag48.xml"/><Relationship Id="rId6" Type="http://schemas.openxmlformats.org/officeDocument/2006/relationships/image" Target="../media/image46.png"/><Relationship Id="rId5" Type="http://schemas.openxmlformats.org/officeDocument/2006/relationships/tags" Target="../tags/tag47.xml"/><Relationship Id="rId4" Type="http://schemas.openxmlformats.org/officeDocument/2006/relationships/image" Target="../media/image45.png"/><Relationship Id="rId3" Type="http://schemas.openxmlformats.org/officeDocument/2006/relationships/tags" Target="../tags/tag46.xml"/><Relationship Id="rId2" Type="http://schemas.openxmlformats.org/officeDocument/2006/relationships/image" Target="../media/image44.png"/><Relationship Id="rId10" Type="http://schemas.openxmlformats.org/officeDocument/2006/relationships/notesSlide" Target="../notesSlides/notesSlide19.xml"/><Relationship Id="rId1" Type="http://schemas.openxmlformats.org/officeDocument/2006/relationships/tags" Target="../tags/tag4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microsoft.com/office/2007/relationships/hdphoto" Target="../media/image4.wdp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13.xml"/><Relationship Id="rId7" Type="http://schemas.openxmlformats.org/officeDocument/2006/relationships/image" Target="../media/image12.png"/><Relationship Id="rId6" Type="http://schemas.openxmlformats.org/officeDocument/2006/relationships/tags" Target="../tags/tag12.xml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openxmlformats.org/officeDocument/2006/relationships/tags" Target="../tags/tag11.xml"/><Relationship Id="rId2" Type="http://schemas.openxmlformats.org/officeDocument/2006/relationships/image" Target="../media/image11.jpeg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10" Type="http://schemas.openxmlformats.org/officeDocument/2006/relationships/tags" Target="../tags/tag14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8.xml"/><Relationship Id="rId7" Type="http://schemas.openxmlformats.org/officeDocument/2006/relationships/image" Target="../media/image15.png"/><Relationship Id="rId6" Type="http://schemas.openxmlformats.org/officeDocument/2006/relationships/tags" Target="../tags/tag17.xml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openxmlformats.org/officeDocument/2006/relationships/tags" Target="../tags/tag16.xml"/><Relationship Id="rId2" Type="http://schemas.openxmlformats.org/officeDocument/2006/relationships/image" Target="../media/image11.jpeg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7.png"/><Relationship Id="rId10" Type="http://schemas.openxmlformats.org/officeDocument/2006/relationships/tags" Target="../tags/tag19.xml"/><Relationship Id="rId1" Type="http://schemas.openxmlformats.org/officeDocument/2006/relationships/tags" Target="../tags/tag15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tags" Target="../tags/tag22.xml"/><Relationship Id="rId4" Type="http://schemas.openxmlformats.org/officeDocument/2006/relationships/image" Target="../media/image19.png"/><Relationship Id="rId3" Type="http://schemas.openxmlformats.org/officeDocument/2006/relationships/tags" Target="../tags/tag21.xml"/><Relationship Id="rId2" Type="http://schemas.openxmlformats.org/officeDocument/2006/relationships/image" Target="../media/image18.png"/><Relationship Id="rId1" Type="http://schemas.openxmlformats.org/officeDocument/2006/relationships/tags" Target="../tags/tag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/>
          <p:cNvSpPr txBox="1"/>
          <p:nvPr/>
        </p:nvSpPr>
        <p:spPr>
          <a:xfrm>
            <a:off x="374576" y="6195873"/>
            <a:ext cx="453651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en-US" altLang="zh-CN" sz="100" dirty="0">
                <a:solidFill>
                  <a:schemeClr val="bg1"/>
                </a:solidFill>
                <a:cs typeface="+mn-ea"/>
                <a:sym typeface="+mn-lt"/>
              </a:rPr>
              <a:t>PPT</a:t>
            </a:r>
            <a:r>
              <a:rPr lang="zh-CN" altLang="en-US" sz="100" dirty="0">
                <a:solidFill>
                  <a:schemeClr val="bg1"/>
                </a:solidFill>
                <a:cs typeface="+mn-ea"/>
                <a:sym typeface="+mn-lt"/>
              </a:rPr>
              <a:t>下载 </a:t>
            </a:r>
            <a:r>
              <a:rPr lang="en-US" altLang="zh-CN" sz="100" dirty="0">
                <a:solidFill>
                  <a:schemeClr val="bg1"/>
                </a:solidFill>
                <a:cs typeface="+mn-ea"/>
                <a:sym typeface="+mn-lt"/>
              </a:rPr>
              <a:t>http://www.1ppt.com/xiazai/</a:t>
            </a:r>
            <a:endParaRPr lang="en-US" altLang="zh-CN" sz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 rot="16200000">
            <a:off x="723036" y="1098810"/>
            <a:ext cx="584195" cy="584195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" name="椭圆 13"/>
          <p:cNvSpPr/>
          <p:nvPr/>
        </p:nvSpPr>
        <p:spPr>
          <a:xfrm rot="5400000" flipH="1">
            <a:off x="10356516" y="4612106"/>
            <a:ext cx="1112448" cy="1112448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图文框 3"/>
          <p:cNvSpPr/>
          <p:nvPr/>
        </p:nvSpPr>
        <p:spPr>
          <a:xfrm flipV="1">
            <a:off x="723036" y="729049"/>
            <a:ext cx="10745928" cy="5585254"/>
          </a:xfrm>
          <a:prstGeom prst="frame">
            <a:avLst>
              <a:gd name="adj1" fmla="val 2684"/>
            </a:avLst>
          </a:prstGeom>
          <a:gradFill>
            <a:gsLst>
              <a:gs pos="11000">
                <a:schemeClr val="bg1"/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 rot="8667555">
            <a:off x="1089869" y="4434852"/>
            <a:ext cx="904489" cy="904489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 rot="11649004">
            <a:off x="7987496" y="4887097"/>
            <a:ext cx="686518" cy="686518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62368" y="574475"/>
            <a:ext cx="19074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pc="600" dirty="0">
                <a:solidFill>
                  <a:srgbClr val="1E496C"/>
                </a:solidFill>
                <a:cs typeface="+mn-ea"/>
                <a:sym typeface="+mn-lt"/>
              </a:rPr>
              <a:t>SUCCESS</a:t>
            </a:r>
            <a:endParaRPr lang="zh-CN" altLang="en-US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83908" y="1682843"/>
            <a:ext cx="4044489" cy="646331"/>
          </a:xfrm>
          <a:prstGeom prst="rect">
            <a:avLst/>
          </a:prstGeom>
          <a:noFill/>
          <a:ln>
            <a:solidFill>
              <a:srgbClr val="1E4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93" b="59321" l="315" r="99855">
                        <a14:foregroundMark x1="83652" y1="39992" x2="72923" y2="39709"/>
                        <a14:foregroundMark x1="99201" y1="40275" x2="92419" y2="41448"/>
                        <a14:foregroundMark x1="90094" y1="39992" x2="90094" y2="39992"/>
                        <a14:foregroundMark x1="60305" y1="32268" x2="39356" y2="49454"/>
                        <a14:foregroundMark x1="96101" y1="50465" x2="2858" y2="52042"/>
                        <a14:foregroundMark x1="94551" y1="47473" x2="86752" y2="47149"/>
                        <a14:foregroundMark x1="56091" y1="29397" x2="53354" y2="27093"/>
                        <a14:foregroundMark x1="5183" y1="57784" x2="99443" y2="58188"/>
                        <a14:foregroundMark x1="14023" y1="58633" x2="19351" y2="58512"/>
                        <a14:backgroundMark x1="15416" y1="25351" x2="4025" y2="31984"/>
                        <a14:backgroundMark x1="61937" y1="24283" x2="96044" y2="31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67"/>
          <a:stretch>
            <a:fillRect/>
          </a:stretch>
        </p:blipFill>
        <p:spPr>
          <a:xfrm>
            <a:off x="95884" y="2916193"/>
            <a:ext cx="12192000" cy="39418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084320" y="1821815"/>
            <a:ext cx="4064000" cy="364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/>
              <a:t> </a:t>
            </a:r>
            <a:r>
              <a:rPr lang="zh-CN" altLang="en-US"/>
              <a:t>公众号功能介绍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4" grpId="0" animBg="1"/>
      <p:bldP spid="9" grpId="0" animBg="1"/>
      <p:bldP spid="10" grpId="0" animBg="1"/>
      <p:bldP spid="5" grpId="0" animBg="1"/>
      <p:bldP spid="1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81940" y="312420"/>
            <a:ext cx="112064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临时车缴费：</a:t>
            </a:r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en-US" altLang="zh-CN"/>
              <a:t>24</a:t>
            </a:r>
            <a:r>
              <a:rPr lang="zh-CN" altLang="en-US"/>
              <a:t>小时分</a:t>
            </a:r>
            <a:r>
              <a:rPr lang="en-US" altLang="zh-CN"/>
              <a:t>24</a:t>
            </a:r>
            <a:r>
              <a:rPr lang="zh-CN" altLang="en-US"/>
              <a:t>段</a:t>
            </a:r>
            <a:r>
              <a:rPr lang="en-US" altLang="zh-CN"/>
              <a:t>  2</a:t>
            </a:r>
            <a:r>
              <a:rPr lang="zh-CN" altLang="en-US"/>
              <a:t>、白天晚上分段限价</a:t>
            </a:r>
            <a:r>
              <a:rPr lang="en-US" altLang="zh-CN"/>
              <a:t>  </a:t>
            </a:r>
            <a:r>
              <a:rPr lang="zh-CN" altLang="en-US"/>
              <a:t>（根据现场情况设置选择其中一种）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35810" y="680720"/>
            <a:ext cx="2604770" cy="59582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79665" y="810895"/>
            <a:ext cx="3222625" cy="58280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1940" y="1097915"/>
            <a:ext cx="16884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24</a:t>
            </a:r>
            <a:r>
              <a:rPr lang="zh-CN" altLang="en-US"/>
              <a:t>小时分</a:t>
            </a:r>
            <a:r>
              <a:rPr lang="en-US" altLang="zh-CN"/>
              <a:t>24</a:t>
            </a:r>
            <a:r>
              <a:rPr lang="zh-CN" altLang="en-US"/>
              <a:t>段，每段都需要设置，并且除了免费时间可以为</a:t>
            </a:r>
            <a:r>
              <a:rPr lang="en-US" altLang="zh-CN"/>
              <a:t>0</a:t>
            </a:r>
            <a:r>
              <a:rPr lang="zh-CN" altLang="en-US"/>
              <a:t>，其他时间不能为</a:t>
            </a:r>
            <a:r>
              <a:rPr lang="en-US" altLang="zh-CN"/>
              <a:t>0</a:t>
            </a:r>
            <a:endParaRPr lang="en-US" altLang="zh-CN"/>
          </a:p>
        </p:txBody>
      </p:sp>
      <p:sp>
        <p:nvSpPr>
          <p:cNvPr id="9" name="文本框 8"/>
          <p:cNvSpPr txBox="1"/>
          <p:nvPr/>
        </p:nvSpPr>
        <p:spPr>
          <a:xfrm>
            <a:off x="4970780" y="810895"/>
            <a:ext cx="24168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白天晚上分段限价，每段都需要设置，并且除了免费时间可以为</a:t>
            </a:r>
            <a:r>
              <a:rPr lang="en-US" altLang="zh-CN">
                <a:sym typeface="+mn-ea"/>
              </a:rPr>
              <a:t>0</a:t>
            </a:r>
            <a:r>
              <a:rPr lang="zh-CN" altLang="en-US">
                <a:sym typeface="+mn-ea"/>
              </a:rPr>
              <a:t>，其他时间不能为</a:t>
            </a:r>
            <a:r>
              <a:rPr lang="en-US" altLang="zh-CN">
                <a:sym typeface="+mn-ea"/>
              </a:rPr>
              <a:t>0</a:t>
            </a:r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: 空心 4"/>
          <p:cNvSpPr/>
          <p:nvPr/>
        </p:nvSpPr>
        <p:spPr>
          <a:xfrm flipV="1">
            <a:off x="3302055" y="1110342"/>
            <a:ext cx="5587890" cy="5587890"/>
          </a:xfrm>
          <a:prstGeom prst="donut">
            <a:avLst>
              <a:gd name="adj" fmla="val 8448"/>
            </a:avLst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72" b="89988" l="0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00" r="22862" b="49774"/>
          <a:stretch>
            <a:fillRect/>
          </a:stretch>
        </p:blipFill>
        <p:spPr>
          <a:xfrm>
            <a:off x="1" y="4593770"/>
            <a:ext cx="11430000" cy="22642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57628" y="4795188"/>
            <a:ext cx="1298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1E496C"/>
                </a:solidFill>
                <a:cs typeface="+mn-ea"/>
                <a:sym typeface="+mn-lt"/>
              </a:rPr>
              <a:t>04.</a:t>
            </a:r>
            <a:endParaRPr lang="zh-CN" altLang="en-US" sz="7200" b="1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26031" y="3105834"/>
            <a:ext cx="5135880" cy="39878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399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r>
              <a:rPr lang="zh-CN" altLang="en-US" sz="2000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rPr>
              <a:t>固定车、免费车、黑名单车辆录入</a:t>
            </a:r>
            <a:endParaRPr lang="zh-CN" altLang="en-US" sz="20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58513" y="2416351"/>
            <a:ext cx="1470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800" b="1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20883" y="3903858"/>
            <a:ext cx="4746174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endParaRPr lang="zh-CN" altLang="en-US" sz="1600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2293" b="59321" l="315" r="99855">
                        <a14:foregroundMark x1="83652" y1="39992" x2="72923" y2="39709"/>
                        <a14:foregroundMark x1="99201" y1="40275" x2="92419" y2="41448"/>
                        <a14:foregroundMark x1="90094" y1="39992" x2="90094" y2="39992"/>
                        <a14:foregroundMark x1="60305" y1="32268" x2="39356" y2="49454"/>
                        <a14:foregroundMark x1="96101" y1="50465" x2="2858" y2="52042"/>
                        <a14:foregroundMark x1="94551" y1="47473" x2="86752" y2="47149"/>
                        <a14:foregroundMark x1="56091" y1="29397" x2="53354" y2="27093"/>
                        <a14:foregroundMark x1="5183" y1="57784" x2="99443" y2="58188"/>
                        <a14:foregroundMark x1="14023" y1="58633" x2="19351" y2="58512"/>
                        <a14:backgroundMark x1="15416" y1="25351" x2="4025" y2="31984"/>
                        <a14:backgroundMark x1="61937" y1="24283" x2="96044" y2="31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6245" r="29107" b="60954"/>
          <a:stretch>
            <a:fillRect/>
          </a:stretch>
        </p:blipFill>
        <p:spPr>
          <a:xfrm>
            <a:off x="-89673" y="4859624"/>
            <a:ext cx="5441259" cy="199837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0195" y="2159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固定车录入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7350" y="584200"/>
            <a:ext cx="2265680" cy="55035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63520" y="436880"/>
            <a:ext cx="2506345" cy="565086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555615" y="344170"/>
            <a:ext cx="2325370" cy="5743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230235" y="344170"/>
            <a:ext cx="3010535" cy="5744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09245" y="225425"/>
            <a:ext cx="11680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免费车录入：免费车也是临时车类型（如果临时车道关闭，免费车也进入不了）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1920" y="593725"/>
            <a:ext cx="2715895" cy="60058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11805" y="593725"/>
            <a:ext cx="2650490" cy="60064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36285" y="733425"/>
            <a:ext cx="3771900" cy="23856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836285" y="3258820"/>
            <a:ext cx="4152900" cy="3161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3395" y="245110"/>
            <a:ext cx="11176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黑名单车辆：黑名单车辆默认不可以入场不可以出场（状态不能修改，识别后伴有显示及语音播报）</a:t>
            </a:r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45415" y="613410"/>
            <a:ext cx="2773680" cy="53644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94025" y="622300"/>
            <a:ext cx="2817495" cy="5355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86450" y="686435"/>
            <a:ext cx="3305175" cy="28479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266555" y="686435"/>
            <a:ext cx="2813050" cy="5076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: 空心 4"/>
          <p:cNvSpPr/>
          <p:nvPr/>
        </p:nvSpPr>
        <p:spPr>
          <a:xfrm flipV="1">
            <a:off x="3302055" y="1110342"/>
            <a:ext cx="5587890" cy="5587890"/>
          </a:xfrm>
          <a:prstGeom prst="donut">
            <a:avLst>
              <a:gd name="adj" fmla="val 8448"/>
            </a:avLst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72" b="89988" l="0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00" r="22862" b="49774"/>
          <a:stretch>
            <a:fillRect/>
          </a:stretch>
        </p:blipFill>
        <p:spPr>
          <a:xfrm>
            <a:off x="1" y="4593770"/>
            <a:ext cx="11430000" cy="22642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57628" y="4795188"/>
            <a:ext cx="129894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1E496C"/>
                </a:solidFill>
                <a:cs typeface="+mn-ea"/>
                <a:sym typeface="+mn-lt"/>
              </a:rPr>
              <a:t>05.</a:t>
            </a:r>
            <a:endParaRPr lang="zh-CN" altLang="en-US" sz="7200" b="1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5731" y="3105834"/>
            <a:ext cx="2316480" cy="119888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399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r>
              <a:rPr lang="zh-CN" altLang="en-US" sz="3600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rPr>
              <a:t>进出记录</a:t>
            </a:r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58513" y="2416351"/>
            <a:ext cx="1470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800" b="1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20883" y="3903858"/>
            <a:ext cx="4746174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endParaRPr lang="zh-CN" altLang="en-US" sz="1600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5925" y="332105"/>
            <a:ext cx="1155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进场记录</a:t>
            </a:r>
            <a:r>
              <a:rPr lang="en-US" altLang="zh-CN"/>
              <a:t>                                                                                                     </a:t>
            </a:r>
            <a:r>
              <a:rPr lang="zh-CN" altLang="en-US"/>
              <a:t>出场记录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831080" y="809625"/>
            <a:ext cx="2217420" cy="5492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886460"/>
            <a:ext cx="2193290" cy="50368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048500" y="808990"/>
            <a:ext cx="2338070" cy="51136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124075" y="885825"/>
            <a:ext cx="2707005" cy="50374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264650" y="808990"/>
            <a:ext cx="2707005" cy="5173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5610" y="245110"/>
            <a:ext cx="11584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收费情况查询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5730" y="744220"/>
            <a:ext cx="2660650" cy="59315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32710" y="742315"/>
            <a:ext cx="3096895" cy="59334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729605" y="744220"/>
            <a:ext cx="2902585" cy="5932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: 空心 4"/>
          <p:cNvSpPr/>
          <p:nvPr/>
        </p:nvSpPr>
        <p:spPr>
          <a:xfrm flipV="1">
            <a:off x="3302055" y="1110342"/>
            <a:ext cx="5587890" cy="5587890"/>
          </a:xfrm>
          <a:prstGeom prst="donut">
            <a:avLst>
              <a:gd name="adj" fmla="val 8448"/>
            </a:avLst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72" b="89988" l="0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00" r="22862" b="49774"/>
          <a:stretch>
            <a:fillRect/>
          </a:stretch>
        </p:blipFill>
        <p:spPr>
          <a:xfrm>
            <a:off x="1" y="4593770"/>
            <a:ext cx="11430000" cy="22642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57628" y="4795188"/>
            <a:ext cx="129894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1E496C"/>
                </a:solidFill>
                <a:cs typeface="+mn-ea"/>
                <a:sym typeface="+mn-lt"/>
              </a:rPr>
              <a:t>06.</a:t>
            </a:r>
            <a:endParaRPr lang="zh-CN" altLang="en-US" sz="7200" b="1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35631" y="3105834"/>
            <a:ext cx="3916680" cy="64516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399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r>
              <a:rPr lang="zh-CN" altLang="en-US" sz="3600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rPr>
              <a:t>账号及权限管理</a:t>
            </a:r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58513" y="2416351"/>
            <a:ext cx="1470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800" b="1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20883" y="3903858"/>
            <a:ext cx="4746174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endParaRPr lang="zh-CN" altLang="en-US" sz="1600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0510" y="2349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账号创建及账号的权限控制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71450" y="603250"/>
            <a:ext cx="2524760" cy="5810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96210" y="683260"/>
            <a:ext cx="2966085" cy="5730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662295" y="683260"/>
            <a:ext cx="2667000" cy="57937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542020" y="683260"/>
            <a:ext cx="3248025" cy="5793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8448" b="89976" l="9986" r="99905">
                        <a14:foregroundMark x1="48740" y1="32417" x2="49572" y2="35974"/>
                        <a14:backgroundMark x1="21493" y1="35287" x2="18141" y2="34964"/>
                        <a14:backgroundMark x1="44175" y1="34964" x2="43248" y2="34681"/>
                        <a14:backgroundMark x1="69567" y1="35570" x2="65097" y2="34559"/>
                        <a14:backgroundMark x1="50927" y1="34115" x2="50499" y2="36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86" t="16917" b="48723"/>
          <a:stretch>
            <a:fillRect/>
          </a:stretch>
        </p:blipFill>
        <p:spPr>
          <a:xfrm>
            <a:off x="0" y="3977149"/>
            <a:ext cx="12192000" cy="2880851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 rot="10378943">
            <a:off x="7648130" y="1809005"/>
            <a:ext cx="3918292" cy="3918292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52757" y="263031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CONTENTS</a:t>
            </a:r>
            <a:endParaRPr lang="zh-CN" altLang="en-US" sz="3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74559" y="3280201"/>
            <a:ext cx="2594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spc="600" dirty="0">
                <a:solidFill>
                  <a:schemeClr val="bg1"/>
                </a:solidFill>
                <a:cs typeface="+mn-ea"/>
                <a:sym typeface="+mn-lt"/>
              </a:rPr>
              <a:t>目    录</a:t>
            </a:r>
            <a:endParaRPr lang="zh-CN" altLang="en-US" sz="4800" b="1" spc="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754267" y="174691"/>
            <a:ext cx="3129974" cy="722493"/>
            <a:chOff x="1181099" y="1406735"/>
            <a:chExt cx="3129974" cy="722493"/>
          </a:xfrm>
        </p:grpSpPr>
        <p:sp>
          <p:nvSpPr>
            <p:cNvPr id="8" name="矩形: 圆角 7"/>
            <p:cNvSpPr/>
            <p:nvPr/>
          </p:nvSpPr>
          <p:spPr>
            <a:xfrm>
              <a:off x="1181099" y="1406735"/>
              <a:ext cx="3129974" cy="72249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6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010621" y="1544453"/>
              <a:ext cx="9448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F39900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r>
                <a:rPr lang="zh-CN" altLang="en-US" spc="60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登录</a:t>
              </a:r>
              <a:endParaRPr lang="zh-CN" altLang="en-US" spc="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34435" y="1495419"/>
              <a:ext cx="8295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1E496C"/>
                  </a:solidFill>
                  <a:cs typeface="+mn-ea"/>
                  <a:sym typeface="+mn-lt"/>
                </a:rPr>
                <a:t>01.</a:t>
              </a:r>
              <a:endParaRPr lang="zh-CN" altLang="en-US" sz="3200" b="1" dirty="0">
                <a:solidFill>
                  <a:srgbClr val="1E496C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852613" y="2010582"/>
            <a:ext cx="3423800" cy="722493"/>
            <a:chOff x="887273" y="1406735"/>
            <a:chExt cx="3423800" cy="722493"/>
          </a:xfrm>
        </p:grpSpPr>
        <p:sp>
          <p:nvSpPr>
            <p:cNvPr id="21" name="矩形: 圆角 20"/>
            <p:cNvSpPr/>
            <p:nvPr/>
          </p:nvSpPr>
          <p:spPr>
            <a:xfrm>
              <a:off x="1181099" y="1406735"/>
              <a:ext cx="3129974" cy="72249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6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590129" y="1530370"/>
              <a:ext cx="17068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F39900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r>
                <a:rPr lang="zh-CN" altLang="en-US" spc="600" dirty="0">
                  <a:solidFill>
                    <a:srgbClr val="1E496C"/>
                  </a:solidFill>
                  <a:latin typeface="+mn-lt"/>
                  <a:ea typeface="+mn-ea"/>
                  <a:cs typeface="+mn-ea"/>
                  <a:sym typeface="+mn-lt"/>
                </a:rPr>
                <a:t>收费设置</a:t>
              </a:r>
              <a:endParaRPr lang="zh-CN" altLang="en-US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87273" y="1481336"/>
              <a:ext cx="8295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1E496C"/>
                  </a:solidFill>
                  <a:cs typeface="+mn-ea"/>
                  <a:sym typeface="+mn-lt"/>
                </a:rPr>
                <a:t>03.</a:t>
              </a:r>
              <a:endParaRPr lang="zh-CN" altLang="en-US" sz="3200" b="1" dirty="0">
                <a:solidFill>
                  <a:srgbClr val="1E496C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3293389" y="1026914"/>
            <a:ext cx="3486702" cy="722493"/>
            <a:chOff x="824371" y="1406735"/>
            <a:chExt cx="3486702" cy="722493"/>
          </a:xfrm>
        </p:grpSpPr>
        <p:sp>
          <p:nvSpPr>
            <p:cNvPr id="25" name="矩形: 圆角 24"/>
            <p:cNvSpPr/>
            <p:nvPr/>
          </p:nvSpPr>
          <p:spPr>
            <a:xfrm>
              <a:off x="1181099" y="1406735"/>
              <a:ext cx="3129974" cy="72249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6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566597" y="1541216"/>
              <a:ext cx="17068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F39900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r>
                <a:rPr lang="zh-CN" altLang="en-US" spc="600" dirty="0">
                  <a:solidFill>
                    <a:srgbClr val="1E496C"/>
                  </a:solidFill>
                  <a:latin typeface="+mn-lt"/>
                  <a:ea typeface="+mn-ea"/>
                  <a:cs typeface="+mn-ea"/>
                  <a:sym typeface="+mn-lt"/>
                </a:rPr>
                <a:t>设备管理</a:t>
              </a:r>
              <a:endParaRPr lang="zh-CN" altLang="en-US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824371" y="1440747"/>
              <a:ext cx="8295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1E496C"/>
                  </a:solidFill>
                  <a:cs typeface="+mn-ea"/>
                  <a:sym typeface="+mn-lt"/>
                </a:rPr>
                <a:t>02.</a:t>
              </a:r>
              <a:endParaRPr lang="zh-CN" altLang="en-US" sz="3200" b="1" dirty="0">
                <a:solidFill>
                  <a:srgbClr val="1E496C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504093" y="2831690"/>
            <a:ext cx="5076736" cy="722493"/>
            <a:chOff x="937591" y="1406735"/>
            <a:chExt cx="5076736" cy="722493"/>
          </a:xfrm>
        </p:grpSpPr>
        <p:sp>
          <p:nvSpPr>
            <p:cNvPr id="29" name="矩形: 圆角 28"/>
            <p:cNvSpPr/>
            <p:nvPr/>
          </p:nvSpPr>
          <p:spPr>
            <a:xfrm>
              <a:off x="1181099" y="1406735"/>
              <a:ext cx="3129974" cy="72249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6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640447" y="1533849"/>
              <a:ext cx="43738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F39900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pPr algn="l"/>
              <a:r>
                <a:rPr lang="zh-CN" altLang="en-US" spc="600" dirty="0">
                  <a:solidFill>
                    <a:srgbClr val="1E496C"/>
                  </a:solidFill>
                  <a:latin typeface="+mn-lt"/>
                  <a:ea typeface="+mn-ea"/>
                  <a:cs typeface="+mn-ea"/>
                  <a:sym typeface="+mn-lt"/>
                </a:rPr>
                <a:t>固定车、免费车、黑名单</a:t>
              </a:r>
              <a:endParaRPr lang="zh-CN" altLang="en-US" spc="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937591" y="1484815"/>
              <a:ext cx="8295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1E496C"/>
                  </a:solidFill>
                  <a:cs typeface="+mn-ea"/>
                  <a:sym typeface="+mn-lt"/>
                </a:rPr>
                <a:t>04.</a:t>
              </a:r>
              <a:endParaRPr lang="zh-CN" altLang="en-US" sz="3200" b="1" dirty="0">
                <a:solidFill>
                  <a:srgbClr val="1E496C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171988" y="3753075"/>
            <a:ext cx="3373482" cy="722493"/>
            <a:chOff x="937591" y="1406735"/>
            <a:chExt cx="3373482" cy="722493"/>
          </a:xfrm>
        </p:grpSpPr>
        <p:sp>
          <p:nvSpPr>
            <p:cNvPr id="12" name="矩形: 圆角 28"/>
            <p:cNvSpPr/>
            <p:nvPr>
              <p:custDataLst>
                <p:tags r:id="rId3"/>
              </p:custDataLst>
            </p:nvPr>
          </p:nvSpPr>
          <p:spPr>
            <a:xfrm>
              <a:off x="1181099" y="1406735"/>
              <a:ext cx="3129974" cy="72249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6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1640447" y="1533849"/>
              <a:ext cx="17068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F39900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r>
                <a:rPr lang="zh-CN" altLang="en-US" spc="600" dirty="0">
                  <a:solidFill>
                    <a:srgbClr val="1E496C"/>
                  </a:solidFill>
                  <a:latin typeface="+mn-lt"/>
                  <a:ea typeface="+mn-ea"/>
                  <a:cs typeface="+mn-ea"/>
                  <a:sym typeface="+mn-lt"/>
                </a:rPr>
                <a:t>进出记录</a:t>
              </a:r>
              <a:endParaRPr lang="zh-CN" altLang="en-US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937591" y="1484815"/>
              <a:ext cx="829522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1E496C"/>
                  </a:solidFill>
                  <a:cs typeface="+mn-ea"/>
                  <a:sym typeface="+mn-lt"/>
                </a:rPr>
                <a:t>05.</a:t>
              </a:r>
              <a:endParaRPr lang="zh-CN" altLang="en-US" sz="3200" b="1" dirty="0">
                <a:solidFill>
                  <a:srgbClr val="1E496C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712883" y="4680175"/>
            <a:ext cx="3373482" cy="722493"/>
            <a:chOff x="937591" y="1406735"/>
            <a:chExt cx="3373482" cy="722493"/>
          </a:xfrm>
        </p:grpSpPr>
        <p:sp>
          <p:nvSpPr>
            <p:cNvPr id="16" name="矩形: 圆角 28"/>
            <p:cNvSpPr/>
            <p:nvPr>
              <p:custDataLst>
                <p:tags r:id="rId6"/>
              </p:custDataLst>
            </p:nvPr>
          </p:nvSpPr>
          <p:spPr>
            <a:xfrm>
              <a:off x="1181099" y="1406735"/>
              <a:ext cx="3129974" cy="72249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6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7"/>
              </p:custDataLst>
            </p:nvPr>
          </p:nvSpPr>
          <p:spPr>
            <a:xfrm>
              <a:off x="1640447" y="1533849"/>
              <a:ext cx="2468880" cy="4603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F39900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r>
                <a:rPr lang="zh-CN" altLang="en-US" spc="600" dirty="0">
                  <a:solidFill>
                    <a:srgbClr val="1E496C"/>
                  </a:solidFill>
                  <a:latin typeface="+mn-lt"/>
                  <a:ea typeface="+mn-ea"/>
                  <a:cs typeface="+mn-ea"/>
                  <a:sym typeface="+mn-lt"/>
                </a:rPr>
                <a:t>权限账号管理</a:t>
              </a:r>
              <a:endParaRPr lang="zh-CN" altLang="en-US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>
            <a:xfrm>
              <a:off x="937591" y="1484815"/>
              <a:ext cx="829522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rgbClr val="1E496C"/>
                  </a:solidFill>
                  <a:cs typeface="+mn-ea"/>
                  <a:sym typeface="+mn-lt"/>
                </a:rPr>
                <a:t>06.</a:t>
              </a:r>
              <a:endParaRPr lang="zh-CN" altLang="en-US" sz="3200" b="1" dirty="0">
                <a:solidFill>
                  <a:srgbClr val="1E496C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: 空心 4"/>
          <p:cNvSpPr/>
          <p:nvPr/>
        </p:nvSpPr>
        <p:spPr>
          <a:xfrm flipV="1">
            <a:off x="3302055" y="1110342"/>
            <a:ext cx="5587890" cy="5587890"/>
          </a:xfrm>
          <a:prstGeom prst="donut">
            <a:avLst>
              <a:gd name="adj" fmla="val 8448"/>
            </a:avLst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72" b="89988" l="0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00" r="22862" b="49774"/>
          <a:stretch>
            <a:fillRect/>
          </a:stretch>
        </p:blipFill>
        <p:spPr>
          <a:xfrm>
            <a:off x="1" y="4593770"/>
            <a:ext cx="11430000" cy="22642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57628" y="4795188"/>
            <a:ext cx="1298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1E496C"/>
                </a:solidFill>
                <a:cs typeface="+mn-ea"/>
                <a:sym typeface="+mn-lt"/>
              </a:rPr>
              <a:t>01.</a:t>
            </a:r>
            <a:endParaRPr lang="zh-CN" altLang="en-US" sz="7200" b="1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69132" y="3105834"/>
            <a:ext cx="1249680" cy="64516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399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r>
              <a:rPr lang="zh-CN" altLang="en-US" sz="3600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rPr>
              <a:t>登录</a:t>
            </a:r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58513" y="2416351"/>
            <a:ext cx="1470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800" b="1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20883" y="3903858"/>
            <a:ext cx="4746174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endParaRPr lang="zh-CN" altLang="en-US" sz="1600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16"/>
          <p:cNvSpPr/>
          <p:nvPr/>
        </p:nvSpPr>
        <p:spPr>
          <a:xfrm rot="13054552">
            <a:off x="4383336" y="1576823"/>
            <a:ext cx="1282554" cy="1282554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063735" y="4571369"/>
            <a:ext cx="2302233" cy="4603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2400" b="1" spc="600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endParaRPr lang="zh-CN" altLang="en-US" sz="2400" b="1" spc="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970314" y="4479035"/>
            <a:ext cx="2466060" cy="55399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椭圆 17"/>
          <p:cNvSpPr/>
          <p:nvPr/>
        </p:nvSpPr>
        <p:spPr>
          <a:xfrm rot="10038612">
            <a:off x="5579135" y="3997161"/>
            <a:ext cx="614015" cy="614015"/>
          </a:xfrm>
          <a:prstGeom prst="ellipse">
            <a:avLst/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10295" y="136483"/>
            <a:ext cx="428625" cy="34287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en-US"/>
            </a:defPPr>
            <a:lvl1pPr>
              <a:defRPr spc="600">
                <a:solidFill>
                  <a:srgbClr val="1E496C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endParaRPr lang="zh-CN" altLang="en-US" sz="1600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643911" y="2416628"/>
            <a:ext cx="4044124" cy="2062407"/>
            <a:chOff x="6643911" y="2416628"/>
            <a:chExt cx="4044124" cy="2062407"/>
          </a:xfrm>
        </p:grpSpPr>
        <p:sp>
          <p:nvSpPr>
            <p:cNvPr id="19" name="矩形 18"/>
            <p:cNvSpPr/>
            <p:nvPr/>
          </p:nvSpPr>
          <p:spPr>
            <a:xfrm>
              <a:off x="6817815" y="2682172"/>
              <a:ext cx="3696315" cy="8299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600" spc="300" dirty="0">
                  <a:solidFill>
                    <a:srgbClr val="1C2035"/>
                  </a:solidFill>
                  <a:cs typeface="+mn-ea"/>
                  <a:sym typeface="+mn-lt"/>
                </a:rPr>
                <a:t>扫码关注公众号</a:t>
              </a:r>
              <a:r>
                <a:rPr lang="en-US" altLang="zh-CN" sz="1600" spc="300" dirty="0">
                  <a:solidFill>
                    <a:srgbClr val="1C2035"/>
                  </a:solidFill>
                  <a:cs typeface="+mn-ea"/>
                  <a:sym typeface="+mn-lt"/>
                </a:rPr>
                <a:t>-</a:t>
              </a:r>
              <a:r>
                <a:rPr lang="zh-CN" altLang="en-US" sz="1600" spc="300" dirty="0">
                  <a:solidFill>
                    <a:srgbClr val="1C2035"/>
                  </a:solidFill>
                  <a:cs typeface="+mn-ea"/>
                  <a:sym typeface="+mn-lt"/>
                </a:rPr>
                <a:t>点击</a:t>
              </a:r>
              <a:r>
                <a:rPr lang="zh-CN" sz="1600" spc="300" dirty="0">
                  <a:solidFill>
                    <a:srgbClr val="1C2035"/>
                  </a:solidFill>
                  <a:cs typeface="+mn-ea"/>
                  <a:sym typeface="+mn-lt"/>
                </a:rPr>
                <a:t>智慧车场</a:t>
              </a:r>
              <a:r>
                <a:rPr lang="en-US" altLang="zh-CN" sz="1600" spc="300" dirty="0">
                  <a:solidFill>
                    <a:srgbClr val="1C2035"/>
                  </a:solidFill>
                  <a:cs typeface="+mn-ea"/>
                  <a:sym typeface="+mn-lt"/>
                </a:rPr>
                <a:t>-</a:t>
              </a:r>
              <a:r>
                <a:rPr lang="zh-CN" altLang="en-US" sz="1600" spc="300" dirty="0">
                  <a:solidFill>
                    <a:srgbClr val="1C2035"/>
                  </a:solidFill>
                  <a:cs typeface="+mn-ea"/>
                  <a:sym typeface="+mn-lt"/>
                </a:rPr>
                <a:t>车场管理</a:t>
              </a:r>
              <a:r>
                <a:rPr lang="en-US" altLang="zh-CN" sz="1600" spc="300" dirty="0">
                  <a:solidFill>
                    <a:srgbClr val="1C2035"/>
                  </a:solidFill>
                  <a:cs typeface="+mn-ea"/>
                  <a:sym typeface="+mn-lt"/>
                </a:rPr>
                <a:t>-</a:t>
              </a:r>
              <a:r>
                <a:rPr lang="zh-CN" altLang="en-US" sz="1600" spc="300" dirty="0">
                  <a:solidFill>
                    <a:srgbClr val="1C2035"/>
                  </a:solidFill>
                  <a:cs typeface="+mn-ea"/>
                  <a:sym typeface="+mn-lt"/>
                </a:rPr>
                <a:t>账号密码登录</a:t>
              </a:r>
              <a:endParaRPr lang="zh-CN" altLang="en-US" sz="1600" spc="300" dirty="0">
                <a:solidFill>
                  <a:srgbClr val="1C2035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643911" y="2416628"/>
              <a:ext cx="4044124" cy="2062407"/>
            </a:xfrm>
            <a:prstGeom prst="rect">
              <a:avLst/>
            </a:prstGeom>
            <a:noFill/>
            <a:ln>
              <a:solidFill>
                <a:srgbClr val="1E49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8448" b="89976" l="9986" r="99905">
                        <a14:foregroundMark x1="48740" y1="32417" x2="49572" y2="35974"/>
                        <a14:backgroundMark x1="21493" y1="35287" x2="18141" y2="34964"/>
                        <a14:backgroundMark x1="44175" y1="34964" x2="43248" y2="34681"/>
                        <a14:backgroundMark x1="69567" y1="35570" x2="65097" y2="34559"/>
                        <a14:backgroundMark x1="50927" y1="34115" x2="50499" y2="36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56" t="16917" b="62745"/>
          <a:stretch>
            <a:fillRect/>
          </a:stretch>
        </p:blipFill>
        <p:spPr>
          <a:xfrm>
            <a:off x="5421086" y="4338688"/>
            <a:ext cx="6770914" cy="2519312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3263265" y="399415"/>
            <a:ext cx="4073525" cy="35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817995" y="36480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开通平台功能后提供账号密码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8290" y="1394460"/>
            <a:ext cx="3276600" cy="32766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500" y="859790"/>
            <a:ext cx="2417445" cy="5373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  <p:bldP spid="1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: 空心 4"/>
          <p:cNvSpPr/>
          <p:nvPr/>
        </p:nvSpPr>
        <p:spPr>
          <a:xfrm flipV="1">
            <a:off x="3302055" y="1110342"/>
            <a:ext cx="5587890" cy="5587890"/>
          </a:xfrm>
          <a:prstGeom prst="donut">
            <a:avLst>
              <a:gd name="adj" fmla="val 8448"/>
            </a:avLst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72" b="89988" l="0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00" r="22862" b="49774"/>
          <a:stretch>
            <a:fillRect/>
          </a:stretch>
        </p:blipFill>
        <p:spPr>
          <a:xfrm>
            <a:off x="1" y="4593770"/>
            <a:ext cx="11430000" cy="22642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57628" y="4795188"/>
            <a:ext cx="1298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1E496C"/>
                </a:solidFill>
                <a:cs typeface="+mn-ea"/>
                <a:sym typeface="+mn-lt"/>
              </a:rPr>
              <a:t>02.</a:t>
            </a:r>
            <a:endParaRPr lang="zh-CN" altLang="en-US" sz="7200" b="1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5732" y="3105834"/>
            <a:ext cx="2316480" cy="64516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399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r>
              <a:rPr lang="zh-CN" altLang="en-US" sz="3600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rPr>
              <a:t>设备管理</a:t>
            </a:r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283196" y="1484799"/>
            <a:ext cx="4044124" cy="1356374"/>
          </a:xfrm>
          <a:prstGeom prst="rect">
            <a:avLst/>
          </a:prstGeom>
          <a:noFill/>
          <a:ln>
            <a:solidFill>
              <a:srgbClr val="1E49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0" r="16630"/>
          <a:stretch>
            <a:fillRect/>
          </a:stretch>
        </p:blipFill>
        <p:spPr>
          <a:xfrm>
            <a:off x="8913514" y="-592756"/>
            <a:ext cx="5424862" cy="5424862"/>
          </a:xfrm>
          <a:prstGeom prst="ellipse">
            <a:avLst/>
          </a:prstGeom>
          <a:solidFill>
            <a:srgbClr val="F6F6F6"/>
          </a:solidFill>
          <a:ln w="76200">
            <a:noFill/>
          </a:ln>
          <a:effectLst>
            <a:outerShdw blurRad="304800" dist="25400" sx="101000" sy="101000" algn="ctr" rotWithShape="0">
              <a:schemeClr val="bg1">
                <a:lumMod val="75000"/>
                <a:alpha val="86000"/>
              </a:schemeClr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1049452" y="3079723"/>
            <a:ext cx="4265165" cy="935815"/>
            <a:chOff x="516052" y="2952419"/>
            <a:chExt cx="4265165" cy="935815"/>
          </a:xfrm>
        </p:grpSpPr>
        <p:sp>
          <p:nvSpPr>
            <p:cNvPr id="8" name="文本框 7"/>
            <p:cNvSpPr txBox="1"/>
            <p:nvPr/>
          </p:nvSpPr>
          <p:spPr>
            <a:xfrm>
              <a:off x="516052" y="3427859"/>
              <a:ext cx="4265165" cy="46037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>
              <a:defPPr>
                <a:defRPr lang="en-US"/>
              </a:defPPr>
              <a:lvl1pPr algn="ctr">
                <a:defRPr sz="2400" b="1" spc="600">
                  <a:solidFill>
                    <a:srgbClr val="1E496C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endParaRPr lang="zh-CN" altLang="en-US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 rot="9670728">
              <a:off x="916014" y="2952419"/>
              <a:ext cx="826667" cy="826667"/>
            </a:xfrm>
            <a:prstGeom prst="ellipse">
              <a:avLst/>
            </a:prstGeom>
            <a:gradFill>
              <a:gsLst>
                <a:gs pos="11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48" b="89976" l="9986" r="99905">
                        <a14:foregroundMark x1="48740" y1="32417" x2="49572" y2="35974"/>
                        <a14:backgroundMark x1="21493" y1="35287" x2="18141" y2="34964"/>
                        <a14:backgroundMark x1="44175" y1="34964" x2="43248" y2="34681"/>
                        <a14:backgroundMark x1="69567" y1="35570" x2="65097" y2="34559"/>
                        <a14:backgroundMark x1="50927" y1="34115" x2="50499" y2="36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56" t="25977" r="12797" b="62745"/>
          <a:stretch>
            <a:fillRect/>
          </a:stretch>
        </p:blipFill>
        <p:spPr>
          <a:xfrm flipH="1">
            <a:off x="-2" y="5461000"/>
            <a:ext cx="4075217" cy="1397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78435" y="135255"/>
            <a:ext cx="2779395" cy="54051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168015" y="135255"/>
            <a:ext cx="2983230" cy="56845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227445" y="135255"/>
            <a:ext cx="2686050" cy="5248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0" r="16630"/>
          <a:stretch>
            <a:fillRect/>
          </a:stretch>
        </p:blipFill>
        <p:spPr>
          <a:xfrm>
            <a:off x="8913514" y="-592756"/>
            <a:ext cx="5424862" cy="5424862"/>
          </a:xfrm>
          <a:prstGeom prst="ellipse">
            <a:avLst/>
          </a:prstGeom>
          <a:solidFill>
            <a:srgbClr val="F6F6F6"/>
          </a:solidFill>
          <a:ln w="76200">
            <a:noFill/>
          </a:ln>
          <a:effectLst>
            <a:outerShdw blurRad="304800" dist="25400" sx="101000" sy="101000" algn="ctr" rotWithShape="0">
              <a:schemeClr val="bg1">
                <a:lumMod val="75000"/>
                <a:alpha val="86000"/>
              </a:schemeClr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1049452" y="3079723"/>
            <a:ext cx="4265165" cy="935815"/>
            <a:chOff x="516052" y="2952419"/>
            <a:chExt cx="4265165" cy="935815"/>
          </a:xfrm>
        </p:grpSpPr>
        <p:sp>
          <p:nvSpPr>
            <p:cNvPr id="8" name="文本框 7"/>
            <p:cNvSpPr txBox="1"/>
            <p:nvPr/>
          </p:nvSpPr>
          <p:spPr>
            <a:xfrm>
              <a:off x="516052" y="3427859"/>
              <a:ext cx="4265165" cy="46037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>
              <a:defPPr>
                <a:defRPr lang="en-US"/>
              </a:defPPr>
              <a:lvl1pPr algn="ctr">
                <a:defRPr sz="2400" b="1" spc="600">
                  <a:solidFill>
                    <a:srgbClr val="1E496C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endParaRPr lang="zh-CN" altLang="en-US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 rot="9670728">
              <a:off x="916014" y="2952419"/>
              <a:ext cx="826667" cy="826667"/>
            </a:xfrm>
            <a:prstGeom prst="ellipse">
              <a:avLst/>
            </a:prstGeom>
            <a:gradFill>
              <a:gsLst>
                <a:gs pos="11000">
                  <a:schemeClr val="bg1">
                    <a:alpha val="0"/>
                  </a:schemeClr>
                </a:gs>
                <a:gs pos="74000">
                  <a:srgbClr val="498DAB"/>
                </a:gs>
                <a:gs pos="83000">
                  <a:srgbClr val="427292"/>
                </a:gs>
                <a:gs pos="100000">
                  <a:srgbClr val="19425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48" b="89976" l="9986" r="99905">
                        <a14:foregroundMark x1="48740" y1="32417" x2="49572" y2="35974"/>
                        <a14:backgroundMark x1="21493" y1="35287" x2="18141" y2="34964"/>
                        <a14:backgroundMark x1="44175" y1="34964" x2="43248" y2="34681"/>
                        <a14:backgroundMark x1="69567" y1="35570" x2="65097" y2="34559"/>
                        <a14:backgroundMark x1="50927" y1="34115" x2="50499" y2="36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56" t="25977" r="12797" b="62745"/>
          <a:stretch>
            <a:fillRect/>
          </a:stretch>
        </p:blipFill>
        <p:spPr>
          <a:xfrm flipH="1">
            <a:off x="-2" y="5461000"/>
            <a:ext cx="4075217" cy="1397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2750" y="140970"/>
            <a:ext cx="2678430" cy="61988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91180" y="140970"/>
            <a:ext cx="2976880" cy="6393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68060" y="140970"/>
            <a:ext cx="2698750" cy="6394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: 空心 4"/>
          <p:cNvSpPr/>
          <p:nvPr/>
        </p:nvSpPr>
        <p:spPr>
          <a:xfrm flipV="1">
            <a:off x="3302055" y="1110342"/>
            <a:ext cx="5587890" cy="5587890"/>
          </a:xfrm>
          <a:prstGeom prst="donut">
            <a:avLst>
              <a:gd name="adj" fmla="val 8448"/>
            </a:avLst>
          </a:prstGeom>
          <a:gradFill>
            <a:gsLst>
              <a:gs pos="11000">
                <a:schemeClr val="bg1">
                  <a:alpha val="0"/>
                </a:schemeClr>
              </a:gs>
              <a:gs pos="74000">
                <a:srgbClr val="498DAB"/>
              </a:gs>
              <a:gs pos="83000">
                <a:srgbClr val="427292"/>
              </a:gs>
              <a:gs pos="100000">
                <a:srgbClr val="1942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972" b="89988" l="0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00" r="22862" b="49774"/>
          <a:stretch>
            <a:fillRect/>
          </a:stretch>
        </p:blipFill>
        <p:spPr>
          <a:xfrm>
            <a:off x="1" y="4593770"/>
            <a:ext cx="11430000" cy="226422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457628" y="4795188"/>
            <a:ext cx="1298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b="1" dirty="0">
                <a:solidFill>
                  <a:srgbClr val="1E496C"/>
                </a:solidFill>
                <a:cs typeface="+mn-ea"/>
                <a:sym typeface="+mn-lt"/>
              </a:rPr>
              <a:t>03.</a:t>
            </a:r>
            <a:endParaRPr lang="zh-CN" altLang="en-US" sz="7200" b="1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35732" y="3105834"/>
            <a:ext cx="2316480" cy="119888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39900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algn="ctr"/>
            <a:r>
              <a:rPr lang="zh-CN" altLang="en-US" sz="3600" spc="600" dirty="0">
                <a:solidFill>
                  <a:srgbClr val="1E496C"/>
                </a:solidFill>
                <a:latin typeface="+mn-lt"/>
                <a:ea typeface="+mn-ea"/>
                <a:cs typeface="+mn-ea"/>
                <a:sym typeface="+mn-lt"/>
              </a:rPr>
              <a:t>收费设置</a:t>
            </a:r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endParaRPr lang="zh-CN" altLang="en-US" sz="3600" spc="600" dirty="0">
              <a:solidFill>
                <a:srgbClr val="1E496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58513" y="2416351"/>
            <a:ext cx="1470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800" b="1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20883" y="3903858"/>
            <a:ext cx="4746174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endParaRPr lang="zh-CN" altLang="en-US" sz="1600" spc="600" dirty="0">
              <a:solidFill>
                <a:srgbClr val="1E496C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985428" y="1854574"/>
            <a:ext cx="4531657" cy="1019830"/>
            <a:chOff x="2565829" y="1716050"/>
            <a:chExt cx="4531657" cy="1019830"/>
          </a:xfrm>
        </p:grpSpPr>
        <p:sp>
          <p:nvSpPr>
            <p:cNvPr id="4" name="矩形 3"/>
            <p:cNvSpPr/>
            <p:nvPr/>
          </p:nvSpPr>
          <p:spPr>
            <a:xfrm>
              <a:off x="2565829" y="2275505"/>
              <a:ext cx="4531657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endParaRPr lang="zh-CN" altLang="en-US" sz="1600" spc="300" dirty="0">
                <a:solidFill>
                  <a:srgbClr val="1C2035"/>
                </a:solidFill>
                <a:cs typeface="+mn-ea"/>
                <a:sym typeface="+mn-lt"/>
              </a:endParaRPr>
            </a:p>
          </p:txBody>
        </p:sp>
        <p:sp>
          <p:nvSpPr>
            <p:cNvPr id="5" name="Rectangle 2"/>
            <p:cNvSpPr txBox="1">
              <a:spLocks noChangeArrowheads="1"/>
            </p:cNvSpPr>
            <p:nvPr/>
          </p:nvSpPr>
          <p:spPr>
            <a:xfrm>
              <a:off x="2843324" y="1716050"/>
              <a:ext cx="2723811" cy="46037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>
              <a:defPPr>
                <a:defRPr lang="en-US"/>
              </a:defPPr>
              <a:lvl1pPr algn="ctr">
                <a:defRPr sz="2400" b="1" spc="600">
                  <a:solidFill>
                    <a:srgbClr val="1E496C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defRPr>
              </a:lvl1pPr>
            </a:lstStyle>
            <a:p>
              <a:endParaRPr lang="zh-CN" altLang="en-US" dirty="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70865" y="332105"/>
            <a:ext cx="6205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固定车收费规则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0865" y="795020"/>
            <a:ext cx="3096260" cy="59321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10940" y="795020"/>
            <a:ext cx="3231515" cy="61544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263130" y="901700"/>
            <a:ext cx="3267075" cy="311467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8101330" y="46418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根据现场的情况设置收费规则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6207.566929133858,&quot;width&quot;:19200}"/>
</p:tagLst>
</file>

<file path=ppt/tags/tag10.xml><?xml version="1.0" encoding="utf-8"?>
<p:tagLst xmlns:p="http://schemas.openxmlformats.org/presentationml/2006/main">
  <p:tag name="KSO_WM_UNIT_PLACING_PICTURE_USER_VIEWPORT" val="{&quot;height&quot;:8543.089763779528,&quot;width&quot;:8543.089763779528}"/>
</p:tagLst>
</file>

<file path=ppt/tags/tag11.xml><?xml version="1.0" encoding="utf-8"?>
<p:tagLst xmlns:p="http://schemas.openxmlformats.org/presentationml/2006/main">
  <p:tag name="KSO_WM_UNIT_PLACING_PICTURE_USER_VIEWPORT" val="{&quot;height&quot;:2200,&quot;width&quot;:6417.664566929134}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PLACING_PICTURE_USER_VIEWPORT" val="{&quot;height&quot;:8543.089763779528,&quot;width&quot;:8543.089763779528}"/>
</p:tagLst>
</file>

<file path=ppt/tags/tag16.xml><?xml version="1.0" encoding="utf-8"?>
<p:tagLst xmlns:p="http://schemas.openxmlformats.org/presentationml/2006/main">
  <p:tag name="KSO_WM_UNIT_PLACING_PICTURE_USER_VIEWPORT" val="{&quot;height&quot;:2200,&quot;width&quot;:6417.664566929134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ISPRING_PRESENTATION_TITLE" val="PowerPoint 演示文稿"/>
  <p:tag name="KSO_WPP_MARK_KEY" val="e25602a7-cb0c-46d2-b944-c6a73e410e5f"/>
  <p:tag name="COMMONDATA" val="eyJoZGlkIjoiYWRlOTBkNjBmYTBjNzdmOTkxYTg5ZjgwNDE4ODE5OGY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PLACING_PICTURE_USER_VIEWPORT" val="{&quot;height&quot;:580,&quot;width&quot;:6400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kkm4blej">
      <a:majorFont>
        <a:latin typeface="微软雅黑 Light"/>
        <a:ea typeface="微软雅黑"/>
        <a:cs typeface=""/>
      </a:majorFont>
      <a:minorFont>
        <a:latin typeface="微软雅黑 Light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km4blej">
      <a:majorFont>
        <a:latin typeface="微软雅黑 Light"/>
        <a:ea typeface="微软雅黑"/>
        <a:cs typeface=""/>
      </a:majorFont>
      <a:minorFont>
        <a:latin typeface="微软雅黑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558</Words>
  <Application>WPS 演示</Application>
  <PresentationFormat>宽屏</PresentationFormat>
  <Paragraphs>91</Paragraphs>
  <Slides>19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Arial</vt:lpstr>
      <vt:lpstr>宋体</vt:lpstr>
      <vt:lpstr>Wingdings</vt:lpstr>
      <vt:lpstr>思源黑体 CN Regular</vt:lpstr>
      <vt:lpstr>黑体</vt:lpstr>
      <vt:lpstr>微软雅黑</vt:lpstr>
      <vt:lpstr>微软雅黑 Light</vt:lpstr>
      <vt:lpstr>Arial Unicode MS</vt:lpstr>
      <vt:lpstr>等线</vt:lpstr>
      <vt:lpstr>Calibri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销售技巧培训</dc:title>
  <dc:creator>第一PPT</dc:creator>
  <cp:keywords>www.1ppt.com</cp:keywords>
  <dc:description>www.1ppt.com</dc:description>
  <cp:lastModifiedBy>研发李白出品</cp:lastModifiedBy>
  <cp:revision>268</cp:revision>
  <dcterms:created xsi:type="dcterms:W3CDTF">2017-08-18T03:02:00Z</dcterms:created>
  <dcterms:modified xsi:type="dcterms:W3CDTF">2023-09-11T15:44:53Z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E41F2F7A46C840969945F47F262C366B</vt:lpwstr>
  </property>
</Properties>
</file>