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JPG" ContentType="image/.jp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8" r:id="rId4"/>
    <p:sldId id="259" r:id="rId5"/>
    <p:sldId id="378" r:id="rId7"/>
    <p:sldId id="275" r:id="rId8"/>
    <p:sldId id="420" r:id="rId9"/>
    <p:sldId id="421" r:id="rId10"/>
    <p:sldId id="423" r:id="rId11"/>
    <p:sldId id="382" r:id="rId12"/>
    <p:sldId id="432" r:id="rId13"/>
    <p:sldId id="389" r:id="rId14"/>
    <p:sldId id="390" r:id="rId15"/>
    <p:sldId id="391" r:id="rId16"/>
    <p:sldId id="392" r:id="rId17"/>
    <p:sldId id="430" r:id="rId18"/>
    <p:sldId id="377" r:id="rId19"/>
  </p:sldIdLst>
  <p:sldSz cx="18288000" cy="11430000"/>
  <p:notesSz cx="6858000" cy="9144000"/>
  <p:custDataLst>
    <p:tags r:id="rId23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 panose="020F0502020204030204"/>
        <a:ea typeface="Calibri" panose="020F0502020204030204"/>
        <a:cs typeface="Calibri" panose="020F0502020204030204"/>
        <a:sym typeface="Calibri" panose="020F050202020403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00000"/>
    <a:srgbClr val="C4C65A"/>
    <a:srgbClr val="0D0D0D"/>
    <a:srgbClr val="003275"/>
    <a:srgbClr val="A0A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6"/>
    <p:restoredTop sz="96291"/>
  </p:normalViewPr>
  <p:slideViewPr>
    <p:cSldViewPr snapToGrid="0" snapToObjects="1">
      <p:cViewPr>
        <p:scale>
          <a:sx n="60" d="100"/>
          <a:sy n="60" d="100"/>
        </p:scale>
        <p:origin x="608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4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99" name="Shape 9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 panose="020B0604020202020204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 panose="020B0604020202020204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 panose="020B0604020202020204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 panose="020B0604020202020204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 panose="020B0604020202020204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 panose="020B0604020202020204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 panose="020B0604020202020204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 panose="020B0604020202020204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1143000" y="1143000"/>
            <a:ext cx="3810000" cy="508000"/>
          </a:xfrm>
          <a:prstGeom prst="rect">
            <a:avLst/>
          </a:prstGeom>
          <a:solidFill>
            <a:srgbClr val="C4C65A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19" name="Shape 19"/>
          <p:cNvSpPr/>
          <p:nvPr/>
        </p:nvSpPr>
        <p:spPr>
          <a:xfrm>
            <a:off x="1358900" y="1231900"/>
            <a:ext cx="1536700" cy="37795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700"/>
              </a:lnSpc>
              <a:def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t>首次使用篇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1143000" y="1143000"/>
            <a:ext cx="3810000" cy="508000"/>
          </a:xfrm>
          <a:prstGeom prst="rect">
            <a:avLst/>
          </a:prstGeom>
          <a:solidFill>
            <a:srgbClr val="C4C65A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28" name="Shape 28"/>
          <p:cNvSpPr/>
          <p:nvPr/>
        </p:nvSpPr>
        <p:spPr>
          <a:xfrm>
            <a:off x="1358900" y="1231900"/>
            <a:ext cx="1536700" cy="37795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700"/>
              </a:lnSpc>
              <a:def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t>小区安全篇</a:t>
            </a:r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1143000" y="1143000"/>
            <a:ext cx="3810000" cy="508000"/>
          </a:xfrm>
          <a:prstGeom prst="rect">
            <a:avLst/>
          </a:prstGeom>
          <a:solidFill>
            <a:srgbClr val="C4C65A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55" name="Shape 55"/>
          <p:cNvSpPr/>
          <p:nvPr/>
        </p:nvSpPr>
        <p:spPr>
          <a:xfrm>
            <a:off x="1358900" y="1231900"/>
            <a:ext cx="1536700" cy="37795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700"/>
              </a:lnSpc>
              <a:def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t>家庭舒适篇</a:t>
            </a:r>
          </a:p>
        </p:txBody>
      </p: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1143000" y="1143000"/>
            <a:ext cx="3810000" cy="508000"/>
          </a:xfrm>
          <a:prstGeom prst="rect">
            <a:avLst/>
          </a:prstGeom>
          <a:solidFill>
            <a:srgbClr val="C4C65A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73" name="Shape 73"/>
          <p:cNvSpPr/>
          <p:nvPr/>
        </p:nvSpPr>
        <p:spPr>
          <a:xfrm>
            <a:off x="1358900" y="1231900"/>
            <a:ext cx="1536700" cy="37795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2700"/>
              </a:lnSpc>
              <a:def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t>账户中心篇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14400" y="153458"/>
            <a:ext cx="16459200" cy="2513542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/>
          <a:lstStyle/>
          <a:p>
            <a:r>
              <a:t>标题文本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14400" y="2667000"/>
            <a:ext cx="16459200" cy="8763000"/>
          </a:xfrm>
          <a:prstGeom prst="rect">
            <a:avLst/>
          </a:prstGeom>
          <a:ln w="12700">
            <a:miter lim="400000"/>
          </a:ln>
        </p:spPr>
        <p:txBody>
          <a:bodyPr lIns="45719" rIns="45719"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839200" y="10289116"/>
            <a:ext cx="4267200" cy="6096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+mj-lt"/>
                <a:ea typeface="+mj-ea"/>
                <a:cs typeface="+mj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914400" marR="0" indent="-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1pPr>
      <a:lvl2pPr marL="914400" marR="0" indent="-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2pPr>
      <a:lvl3pPr marL="914400" marR="0" indent="-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3pPr>
      <a:lvl4pPr marL="914400" marR="0" indent="-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4pPr>
      <a:lvl5pPr marL="914400" marR="0" indent="-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5pPr>
      <a:lvl6pPr marL="914400" marR="0" indent="-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6pPr>
      <a:lvl7pPr marL="91440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7pPr>
      <a:lvl8pPr marL="91440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8pPr>
      <a:lvl9pPr marL="91440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»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1pPr>
      <a:lvl2pPr marL="783590" marR="0" indent="-32639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–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–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»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 panose="020B0604020202020204"/>
        <a:buChar char="•"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 panose="020F0502020204030204"/>
          <a:ea typeface="Calibri" panose="020F0502020204030204"/>
          <a:cs typeface="Calibri" panose="020F0502020204030204"/>
          <a:sym typeface="Calibri" panose="020F0502020204030204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0.png"/><Relationship Id="rId6" Type="http://schemas.openxmlformats.org/officeDocument/2006/relationships/image" Target="../media/image39.png"/><Relationship Id="rId5" Type="http://schemas.openxmlformats.org/officeDocument/2006/relationships/tags" Target="../tags/tag3.xml"/><Relationship Id="rId4" Type="http://schemas.openxmlformats.org/officeDocument/2006/relationships/image" Target="../media/image38.png"/><Relationship Id="rId3" Type="http://schemas.openxmlformats.org/officeDocument/2006/relationships/tags" Target="../tags/tag2.xml"/><Relationship Id="rId2" Type="http://schemas.openxmlformats.org/officeDocument/2006/relationships/image" Target="../media/image37.png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image8.wdp"/><Relationship Id="rId3" Type="http://schemas.microsoft.com/office/2007/relationships/hdphoto" Target="../media/image7.wdp"/><Relationship Id="rId2" Type="http://schemas.openxmlformats.org/officeDocument/2006/relationships/image" Target="../media/image6.jpeg"/><Relationship Id="rId1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/>
        </p:nvSpPr>
        <p:spPr>
          <a:xfrm>
            <a:off x="0" y="0"/>
            <a:ext cx="18288000" cy="114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102" name="Shape 102"/>
          <p:cNvSpPr/>
          <p:nvPr/>
        </p:nvSpPr>
        <p:spPr>
          <a:xfrm>
            <a:off x="0" y="0"/>
            <a:ext cx="18288000" cy="114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103" name="Shape 103"/>
          <p:cNvSpPr/>
          <p:nvPr/>
        </p:nvSpPr>
        <p:spPr>
          <a:xfrm>
            <a:off x="0" y="0"/>
            <a:ext cx="18288000" cy="11430000"/>
          </a:xfrm>
          <a:prstGeom prst="rect">
            <a:avLst/>
          </a:prstGeom>
          <a:solidFill>
            <a:srgbClr val="C4C65A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  <a:endParaRPr dirty="0"/>
          </a:p>
        </p:txBody>
      </p:sp>
      <p:sp>
        <p:nvSpPr>
          <p:cNvPr id="2" name="文本框 1"/>
          <p:cNvSpPr txBox="1"/>
          <p:nvPr/>
        </p:nvSpPr>
        <p:spPr>
          <a:xfrm>
            <a:off x="7707765" y="4757482"/>
            <a:ext cx="10297886" cy="1197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720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Calibri" panose="020F0502020204030204"/>
              </a:rPr>
              <a:t>小程序使用手册</a:t>
            </a:r>
            <a:endParaRPr kumimoji="0" lang="zh-CN" altLang="en-US" sz="720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Calibri" panose="020F0502020204030204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430" y="1366520"/>
            <a:ext cx="4619625" cy="869632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 2"/>
          <p:cNvGrpSpPr/>
          <p:nvPr/>
        </p:nvGrpSpPr>
        <p:grpSpPr>
          <a:xfrm>
            <a:off x="1143000" y="1143000"/>
            <a:ext cx="5249862" cy="508000"/>
            <a:chOff x="1143000" y="1143000"/>
            <a:chExt cx="5249862" cy="508000"/>
          </a:xfrm>
        </p:grpSpPr>
        <p:sp>
          <p:nvSpPr>
            <p:cNvPr id="164" name="Shape 164"/>
            <p:cNvSpPr/>
            <p:nvPr/>
          </p:nvSpPr>
          <p:spPr>
            <a:xfrm>
              <a:off x="5173662" y="1231900"/>
              <a:ext cx="12192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访客开门</a:t>
              </a:r>
              <a:endParaRPr dirty="0"/>
            </a:p>
          </p:txBody>
        </p:sp>
        <p:sp>
          <p:nvSpPr>
            <p:cNvPr id="9" name="Shape 18"/>
            <p:cNvSpPr/>
            <p:nvPr/>
          </p:nvSpPr>
          <p:spPr>
            <a:xfrm>
              <a:off x="1143000" y="1143000"/>
              <a:ext cx="215392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0" name="Shape 19"/>
            <p:cNvSpPr/>
            <p:nvPr/>
          </p:nvSpPr>
          <p:spPr>
            <a:xfrm>
              <a:off x="1358900" y="1231900"/>
              <a:ext cx="18288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业主添加家属</a:t>
              </a:r>
              <a:endParaRPr dirty="0"/>
            </a:p>
          </p:txBody>
        </p:sp>
      </p:grpSp>
      <p:sp>
        <p:nvSpPr>
          <p:cNvPr id="14" name="Shape 161"/>
          <p:cNvSpPr/>
          <p:nvPr/>
        </p:nvSpPr>
        <p:spPr>
          <a:xfrm>
            <a:off x="8305800" y="6435725"/>
            <a:ext cx="8270875" cy="92202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 smtClean="0"/>
          </a:p>
          <a:p>
            <a:pPr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zh-CN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3909695" y="929005"/>
            <a:ext cx="8243570" cy="9518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老年人、小孩子没有电话号码和手机的情况下，业主可通过小程序的我的房屋里面添加自己的家属</a:t>
            </a:r>
            <a:endParaRPr kumimoji="0" lang="zh-CN" altLang="en-U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8900" y="1880870"/>
            <a:ext cx="3943350" cy="7429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5385" y="2000250"/>
            <a:ext cx="3943350" cy="74295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1235" y="2000250"/>
            <a:ext cx="3943350" cy="7429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1152525" y="2163762"/>
            <a:ext cx="3804242" cy="369332"/>
            <a:chOff x="1152525" y="2163762"/>
            <a:chExt cx="3804242" cy="369332"/>
          </a:xfrm>
        </p:grpSpPr>
        <p:sp>
          <p:nvSpPr>
            <p:cNvPr id="340" name="Shape 340"/>
            <p:cNvSpPr/>
            <p:nvPr/>
          </p:nvSpPr>
          <p:spPr>
            <a:xfrm>
              <a:off x="1152525" y="2163762"/>
              <a:ext cx="1246493" cy="369332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45719" rIns="45719">
              <a:spAutoFit/>
            </a:bodyPr>
            <a:lstStyle/>
            <a:p>
              <a:pPr>
                <a:defRPr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r>
                <a:rPr dirty="0"/>
                <a:t>操作路径</a:t>
              </a:r>
              <a:r>
                <a:rPr dirty="0" smtClean="0"/>
                <a:t>：</a:t>
              </a:r>
              <a:endParaRPr b="0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399018" y="2163763"/>
              <a:ext cx="2557749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首页</a:t>
              </a:r>
              <a:r>
                <a:rPr kumimoji="0" lang="en-US" altLang="zh-CN" sz="180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" panose="020F0502020204030204"/>
                </a:rPr>
                <a:t>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服务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访客密码</a:t>
              </a:r>
              <a:endParaRPr kumimoji="0" lang="zh-CN" altLang="en-US" sz="18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Calibri" panose="020F0502020204030204"/>
              </a:endParaRPr>
            </a:p>
          </p:txBody>
        </p:sp>
      </p:grpSp>
      <p:sp>
        <p:nvSpPr>
          <p:cNvPr id="59" name="Shape 171"/>
          <p:cNvSpPr/>
          <p:nvPr/>
        </p:nvSpPr>
        <p:spPr>
          <a:xfrm>
            <a:off x="5389245" y="10482262"/>
            <a:ext cx="3527425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dirty="0"/>
              <a:t>填入访客信息</a:t>
            </a:r>
            <a:endParaRPr lang="zh-CN" dirty="0"/>
          </a:p>
        </p:txBody>
      </p:sp>
      <p:sp>
        <p:nvSpPr>
          <p:cNvPr id="60" name="Shape 172"/>
          <p:cNvSpPr/>
          <p:nvPr/>
        </p:nvSpPr>
        <p:spPr>
          <a:xfrm>
            <a:off x="13849667" y="1048194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发送权限给访客</a:t>
            </a:r>
            <a:endParaRPr sz="1000" dirty="0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4946550" y="6441426"/>
            <a:ext cx="180000" cy="309177"/>
          </a:xfrm>
          <a:prstGeom prst="rect">
            <a:avLst/>
          </a:prstGeom>
        </p:spPr>
      </p:pic>
      <p:grpSp>
        <p:nvGrpSpPr>
          <p:cNvPr id="31" name="组 30"/>
          <p:cNvGrpSpPr/>
          <p:nvPr/>
        </p:nvGrpSpPr>
        <p:grpSpPr>
          <a:xfrm>
            <a:off x="1143000" y="1143000"/>
            <a:ext cx="7606834" cy="508000"/>
            <a:chOff x="1143000" y="1143000"/>
            <a:chExt cx="7606834" cy="508000"/>
          </a:xfrm>
        </p:grpSpPr>
        <p:sp>
          <p:nvSpPr>
            <p:cNvPr id="32" name="Shape 163"/>
            <p:cNvSpPr/>
            <p:nvPr/>
          </p:nvSpPr>
          <p:spPr>
            <a:xfrm>
              <a:off x="4939833" y="1143000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33" name="Shape 164"/>
            <p:cNvSpPr/>
            <p:nvPr/>
          </p:nvSpPr>
          <p:spPr>
            <a:xfrm>
              <a:off x="5173662" y="1231900"/>
              <a:ext cx="12192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访客申请</a:t>
              </a:r>
              <a:endParaRPr dirty="0"/>
            </a:p>
          </p:txBody>
        </p:sp>
        <p:sp>
          <p:nvSpPr>
            <p:cNvPr id="34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35" name="Shape 19"/>
            <p:cNvSpPr/>
            <p:nvPr/>
          </p:nvSpPr>
          <p:spPr>
            <a:xfrm>
              <a:off x="1358900" y="1231900"/>
              <a:ext cx="12192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dirty="0" smtClean="0"/>
                <a:t>访客邀请</a:t>
              </a:r>
              <a:endParaRPr lang="zh-CN" dirty="0"/>
            </a:p>
          </p:txBody>
        </p:sp>
      </p:grpSp>
      <p:sp>
        <p:nvSpPr>
          <p:cNvPr id="22" name="Shape 170"/>
          <p:cNvSpPr/>
          <p:nvPr/>
        </p:nvSpPr>
        <p:spPr>
          <a:xfrm>
            <a:off x="1152525" y="10480675"/>
            <a:ext cx="3529013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首页</a:t>
            </a:r>
            <a:endParaRPr dirty="0"/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9124850" y="6436615"/>
            <a:ext cx="180000" cy="309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33015"/>
            <a:ext cx="3943350" cy="7429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2832735"/>
            <a:ext cx="3943350" cy="7429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3570" y="2881630"/>
            <a:ext cx="3943350" cy="742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9350" y="2832735"/>
            <a:ext cx="3943350" cy="7429500"/>
          </a:xfrm>
          <a:prstGeom prst="rect">
            <a:avLst/>
          </a:prstGeom>
        </p:spPr>
      </p:pic>
      <p:sp>
        <p:nvSpPr>
          <p:cNvPr id="4" name="Shape 172"/>
          <p:cNvSpPr/>
          <p:nvPr/>
        </p:nvSpPr>
        <p:spPr>
          <a:xfrm>
            <a:off x="9720897" y="1048194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提交</a:t>
            </a:r>
            <a:endParaRPr sz="1000" dirty="0"/>
          </a:p>
        </p:txBody>
      </p:sp>
      <p:sp>
        <p:nvSpPr>
          <p:cNvPr id="9" name="文本框 8"/>
          <p:cNvSpPr txBox="1"/>
          <p:nvPr/>
        </p:nvSpPr>
        <p:spPr>
          <a:xfrm>
            <a:off x="9124950" y="1143000"/>
            <a:ext cx="6096000" cy="5207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内部人员用小程序邀请访客</a:t>
            </a:r>
            <a:endParaRPr kumimoji="0" lang="zh-CN" altLang="en-U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 2"/>
          <p:cNvGrpSpPr/>
          <p:nvPr/>
        </p:nvGrpSpPr>
        <p:grpSpPr>
          <a:xfrm>
            <a:off x="1143000" y="1143000"/>
            <a:ext cx="5249862" cy="508000"/>
            <a:chOff x="1143000" y="1143000"/>
            <a:chExt cx="5249862" cy="508000"/>
          </a:xfrm>
        </p:grpSpPr>
        <p:sp>
          <p:nvSpPr>
            <p:cNvPr id="164" name="Shape 164"/>
            <p:cNvSpPr/>
            <p:nvPr/>
          </p:nvSpPr>
          <p:spPr>
            <a:xfrm>
              <a:off x="5173662" y="1231900"/>
              <a:ext cx="12192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dirty="0" smtClean="0"/>
                <a:t>访客申请</a:t>
              </a:r>
              <a:endParaRPr lang="zh-CN" dirty="0"/>
            </a:p>
          </p:txBody>
        </p:sp>
        <p:sp>
          <p:nvSpPr>
            <p:cNvPr id="9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0" name="Shape 19"/>
            <p:cNvSpPr/>
            <p:nvPr/>
          </p:nvSpPr>
          <p:spPr>
            <a:xfrm>
              <a:off x="1358900" y="1231900"/>
              <a:ext cx="12192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dirty="0" smtClean="0"/>
                <a:t>访客邀请</a:t>
              </a:r>
              <a:endParaRPr lang="zh-CN" dirty="0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9925" y="2109470"/>
            <a:ext cx="4138930" cy="82931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2109470"/>
            <a:ext cx="4537710" cy="78587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7260" y="2109470"/>
            <a:ext cx="3943350" cy="7429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1780" y="2109470"/>
            <a:ext cx="3943350" cy="7429500"/>
          </a:xfrm>
          <a:prstGeom prst="rect">
            <a:avLst/>
          </a:prstGeom>
        </p:spPr>
      </p:pic>
      <p:sp>
        <p:nvSpPr>
          <p:cNvPr id="22" name="Shape 170"/>
          <p:cNvSpPr/>
          <p:nvPr/>
        </p:nvSpPr>
        <p:spPr>
          <a:xfrm>
            <a:off x="4939665" y="10607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访客收到信息页</a:t>
            </a:r>
            <a:endParaRPr dirty="0"/>
          </a:p>
        </p:txBody>
      </p:sp>
      <p:sp>
        <p:nvSpPr>
          <p:cNvPr id="2" name="Shape 170"/>
          <p:cNvSpPr/>
          <p:nvPr/>
        </p:nvSpPr>
        <p:spPr>
          <a:xfrm>
            <a:off x="9827260" y="10607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访客绑定手机号码</a:t>
            </a:r>
            <a:endParaRPr dirty="0"/>
          </a:p>
        </p:txBody>
      </p:sp>
      <p:sp>
        <p:nvSpPr>
          <p:cNvPr id="4" name="Shape 170"/>
          <p:cNvSpPr/>
          <p:nvPr/>
        </p:nvSpPr>
        <p:spPr>
          <a:xfrm>
            <a:off x="14241780" y="10607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访客登录</a:t>
            </a:r>
            <a:endParaRPr dirty="0"/>
          </a:p>
        </p:txBody>
      </p:sp>
      <p:sp>
        <p:nvSpPr>
          <p:cNvPr id="11" name="Shape 170"/>
          <p:cNvSpPr/>
          <p:nvPr/>
        </p:nvSpPr>
        <p:spPr>
          <a:xfrm>
            <a:off x="974725" y="10607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选择访客发送页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171"/>
          <p:cNvSpPr/>
          <p:nvPr/>
        </p:nvSpPr>
        <p:spPr>
          <a:xfrm>
            <a:off x="5361305" y="10480992"/>
            <a:ext cx="3527425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dirty="0" smtClean="0"/>
              <a:t>访客录入照片</a:t>
            </a:r>
            <a:endParaRPr dirty="0"/>
          </a:p>
        </p:txBody>
      </p:sp>
      <p:sp>
        <p:nvSpPr>
          <p:cNvPr id="60" name="Shape 172"/>
          <p:cNvSpPr/>
          <p:nvPr/>
        </p:nvSpPr>
        <p:spPr>
          <a:xfrm>
            <a:off x="9513887" y="10480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上传照片</a:t>
            </a:r>
            <a:endParaRPr sz="1000" dirty="0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4946550" y="6441426"/>
            <a:ext cx="180000" cy="309177"/>
          </a:xfrm>
          <a:prstGeom prst="rect">
            <a:avLst/>
          </a:prstGeom>
        </p:spPr>
      </p:pic>
      <p:grpSp>
        <p:nvGrpSpPr>
          <p:cNvPr id="31" name="组 30"/>
          <p:cNvGrpSpPr/>
          <p:nvPr/>
        </p:nvGrpSpPr>
        <p:grpSpPr>
          <a:xfrm>
            <a:off x="1143000" y="1143000"/>
            <a:ext cx="5976620" cy="781050"/>
            <a:chOff x="1143000" y="1143000"/>
            <a:chExt cx="5249862" cy="781050"/>
          </a:xfrm>
        </p:grpSpPr>
        <p:sp>
          <p:nvSpPr>
            <p:cNvPr id="33" name="Shape 164"/>
            <p:cNvSpPr/>
            <p:nvPr/>
          </p:nvSpPr>
          <p:spPr>
            <a:xfrm>
              <a:off x="5173662" y="1231900"/>
              <a:ext cx="1219200" cy="692150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访客申请</a:t>
              </a:r>
              <a:endParaRPr dirty="0"/>
            </a:p>
          </p:txBody>
        </p:sp>
        <p:sp>
          <p:nvSpPr>
            <p:cNvPr id="34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35" name="Shape 19"/>
            <p:cNvSpPr/>
            <p:nvPr/>
          </p:nvSpPr>
          <p:spPr>
            <a:xfrm>
              <a:off x="1358900" y="1231900"/>
              <a:ext cx="1219200" cy="692150"/>
            </a:xfrm>
            <a:prstGeom prst="rect">
              <a:avLst/>
            </a:prstGeom>
            <a:ln w="12700">
              <a:miter lim="400000"/>
            </a:ln>
          </p:spPr>
          <p:txBody>
            <a:bodyPr wrap="squar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dirty="0"/>
                <a:t>访客邀请</a:t>
              </a:r>
              <a:endParaRPr lang="zh-CN" dirty="0"/>
            </a:p>
          </p:txBody>
        </p:sp>
      </p:grpSp>
      <p:sp>
        <p:nvSpPr>
          <p:cNvPr id="28" name="Shape 173"/>
          <p:cNvSpPr/>
          <p:nvPr/>
        </p:nvSpPr>
        <p:spPr>
          <a:xfrm>
            <a:off x="13690600" y="10480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上传成功</a:t>
            </a:r>
            <a:endParaRPr dirty="0"/>
          </a:p>
        </p:txBody>
      </p:sp>
      <p:sp>
        <p:nvSpPr>
          <p:cNvPr id="37" name="Shape 170"/>
          <p:cNvSpPr/>
          <p:nvPr/>
        </p:nvSpPr>
        <p:spPr>
          <a:xfrm>
            <a:off x="1143000" y="10479405"/>
            <a:ext cx="3529013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首页</a:t>
            </a:r>
            <a:endParaRPr dirty="0"/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9124850" y="6436615"/>
            <a:ext cx="180000" cy="309177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13305363" y="6441426"/>
            <a:ext cx="180000" cy="30917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0" y="2598420"/>
            <a:ext cx="3943350" cy="7429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305" y="2598420"/>
            <a:ext cx="3943350" cy="742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3570" y="2763520"/>
            <a:ext cx="3943350" cy="7429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0600" y="2763520"/>
            <a:ext cx="3943350" cy="7429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 2"/>
          <p:cNvGrpSpPr/>
          <p:nvPr/>
        </p:nvGrpSpPr>
        <p:grpSpPr>
          <a:xfrm>
            <a:off x="1143000" y="1143000"/>
            <a:ext cx="7606834" cy="508000"/>
            <a:chOff x="1143000" y="1143000"/>
            <a:chExt cx="7606834" cy="508000"/>
          </a:xfrm>
        </p:grpSpPr>
        <p:sp>
          <p:nvSpPr>
            <p:cNvPr id="163" name="Shape 163"/>
            <p:cNvSpPr/>
            <p:nvPr/>
          </p:nvSpPr>
          <p:spPr>
            <a:xfrm>
              <a:off x="4939833" y="1143000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64" name="Shape 164"/>
            <p:cNvSpPr/>
            <p:nvPr/>
          </p:nvSpPr>
          <p:spPr>
            <a:xfrm>
              <a:off x="5173662" y="1231900"/>
              <a:ext cx="12192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访客开门</a:t>
              </a:r>
              <a:endParaRPr dirty="0"/>
            </a:p>
          </p:txBody>
        </p:sp>
        <p:sp>
          <p:nvSpPr>
            <p:cNvPr id="9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0" name="Shape 19"/>
            <p:cNvSpPr/>
            <p:nvPr/>
          </p:nvSpPr>
          <p:spPr>
            <a:xfrm>
              <a:off x="1358900" y="1231900"/>
              <a:ext cx="12192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访客权限</a:t>
              </a:r>
              <a:endParaRPr dirty="0"/>
            </a:p>
          </p:txBody>
        </p:sp>
      </p:grpSp>
      <p:sp>
        <p:nvSpPr>
          <p:cNvPr id="14" name="Shape 161"/>
          <p:cNvSpPr/>
          <p:nvPr/>
        </p:nvSpPr>
        <p:spPr>
          <a:xfrm>
            <a:off x="8305800" y="6435725"/>
            <a:ext cx="8270875" cy="92202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 smtClean="0"/>
          </a:p>
          <a:p>
            <a:pPr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zh-CN" dirty="0" smtClean="0"/>
          </a:p>
        </p:txBody>
      </p:sp>
      <p:sp>
        <p:nvSpPr>
          <p:cNvPr id="15" name="Shape 162"/>
          <p:cNvSpPr/>
          <p:nvPr/>
        </p:nvSpPr>
        <p:spPr>
          <a:xfrm>
            <a:off x="8305800" y="5283200"/>
            <a:ext cx="1918970" cy="64516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 smtClean="0"/>
              <a:t>访客开门</a:t>
            </a:r>
            <a:endParaRPr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422525"/>
            <a:ext cx="4457065" cy="8397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 2"/>
          <p:cNvGrpSpPr/>
          <p:nvPr/>
        </p:nvGrpSpPr>
        <p:grpSpPr>
          <a:xfrm>
            <a:off x="999023" y="1069975"/>
            <a:ext cx="5089039" cy="508000"/>
            <a:chOff x="1303823" y="1069975"/>
            <a:chExt cx="5089039" cy="508000"/>
          </a:xfrm>
        </p:grpSpPr>
        <p:sp>
          <p:nvSpPr>
            <p:cNvPr id="163" name="Shape 163"/>
            <p:cNvSpPr/>
            <p:nvPr/>
          </p:nvSpPr>
          <p:spPr>
            <a:xfrm>
              <a:off x="1303823" y="1069975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64" name="Shape 164"/>
            <p:cNvSpPr/>
            <p:nvPr/>
          </p:nvSpPr>
          <p:spPr>
            <a:xfrm>
              <a:off x="5173662" y="1231900"/>
              <a:ext cx="12192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dirty="0" smtClean="0"/>
                <a:t>访客申请</a:t>
              </a:r>
              <a:endParaRPr lang="zh-CN" dirty="0"/>
            </a:p>
          </p:txBody>
        </p:sp>
        <p:sp>
          <p:nvSpPr>
            <p:cNvPr id="10" name="Shape 19"/>
            <p:cNvSpPr/>
            <p:nvPr/>
          </p:nvSpPr>
          <p:spPr>
            <a:xfrm>
              <a:off x="1358900" y="1231900"/>
              <a:ext cx="2438400" cy="346075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dirty="0" smtClean="0"/>
                <a:t>访客自助扫码申请</a:t>
              </a:r>
              <a:endParaRPr lang="zh-CN" dirty="0"/>
            </a:p>
          </p:txBody>
        </p:sp>
      </p:grpSp>
      <p:sp>
        <p:nvSpPr>
          <p:cNvPr id="22" name="Shape 170"/>
          <p:cNvSpPr/>
          <p:nvPr/>
        </p:nvSpPr>
        <p:spPr>
          <a:xfrm>
            <a:off x="4939665" y="10607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访客点击访客登记</a:t>
            </a:r>
            <a:endParaRPr dirty="0"/>
          </a:p>
        </p:txBody>
      </p:sp>
      <p:sp>
        <p:nvSpPr>
          <p:cNvPr id="2" name="Shape 170"/>
          <p:cNvSpPr/>
          <p:nvPr/>
        </p:nvSpPr>
        <p:spPr>
          <a:xfrm>
            <a:off x="9827260" y="10607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输入相关信息点击提交</a:t>
            </a:r>
            <a:endParaRPr dirty="0"/>
          </a:p>
        </p:txBody>
      </p:sp>
      <p:sp>
        <p:nvSpPr>
          <p:cNvPr id="4" name="Shape 170"/>
          <p:cNvSpPr/>
          <p:nvPr/>
        </p:nvSpPr>
        <p:spPr>
          <a:xfrm>
            <a:off x="14241780" y="10607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等待管理员后台审核</a:t>
            </a:r>
            <a:endParaRPr dirty="0"/>
          </a:p>
        </p:txBody>
      </p:sp>
      <p:sp>
        <p:nvSpPr>
          <p:cNvPr id="11" name="Shape 170"/>
          <p:cNvSpPr/>
          <p:nvPr/>
        </p:nvSpPr>
        <p:spPr>
          <a:xfrm>
            <a:off x="974725" y="10607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dirty="0"/>
              <a:t>访客扫码点击更多功能</a:t>
            </a:r>
            <a:endParaRPr 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5224780" y="1069975"/>
            <a:ext cx="6795770" cy="95186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来访者提前扫码预约或者现场扫码进入登记界面录入人脸申请</a:t>
            </a:r>
            <a:endParaRPr kumimoji="0" lang="zh-CN" altLang="en-U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5" name="图片 7" descr="17031206863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54100" y="2540635"/>
            <a:ext cx="3721100" cy="7611110"/>
          </a:xfrm>
          <a:prstGeom prst="rect">
            <a:avLst/>
          </a:prstGeom>
        </p:spPr>
      </p:pic>
      <p:pic>
        <p:nvPicPr>
          <p:cNvPr id="16" name="图片 8" descr="170312070410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24780" y="2540635"/>
            <a:ext cx="3823970" cy="7611110"/>
          </a:xfrm>
          <a:prstGeom prst="rect">
            <a:avLst/>
          </a:prstGeom>
        </p:spPr>
      </p:pic>
      <p:pic>
        <p:nvPicPr>
          <p:cNvPr id="17" name="图片 9" descr="170312081498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507220" y="2540635"/>
            <a:ext cx="4040505" cy="761682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06195" y="2540635"/>
            <a:ext cx="3943350" cy="7616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Shape 1391"/>
          <p:cNvSpPr/>
          <p:nvPr/>
        </p:nvSpPr>
        <p:spPr>
          <a:xfrm>
            <a:off x="0" y="0"/>
            <a:ext cx="18288000" cy="114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1392" name="Shape 1392"/>
          <p:cNvSpPr/>
          <p:nvPr/>
        </p:nvSpPr>
        <p:spPr>
          <a:xfrm>
            <a:off x="0" y="0"/>
            <a:ext cx="18288000" cy="114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1393" name="Shape 1393"/>
          <p:cNvSpPr/>
          <p:nvPr/>
        </p:nvSpPr>
        <p:spPr>
          <a:xfrm>
            <a:off x="0" y="0"/>
            <a:ext cx="18288000" cy="11430000"/>
          </a:xfrm>
          <a:prstGeom prst="rect">
            <a:avLst/>
          </a:prstGeom>
          <a:solidFill>
            <a:srgbClr val="C4C65A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1394" name="Shape 1394"/>
          <p:cNvSpPr/>
          <p:nvPr/>
        </p:nvSpPr>
        <p:spPr>
          <a:xfrm>
            <a:off x="7991475" y="5175250"/>
            <a:ext cx="1604268" cy="67034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ts val="5300"/>
              </a:lnSpc>
              <a:defRPr sz="4800">
                <a:solidFill>
                  <a:srgbClr val="FFFFFF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</a:lstStyle>
          <a:p>
            <a:r>
              <a:t>thanks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/>
        </p:nvSpPr>
        <p:spPr>
          <a:xfrm>
            <a:off x="6162675" y="4408487"/>
            <a:ext cx="6191250" cy="952501"/>
          </a:xfrm>
          <a:prstGeom prst="rect">
            <a:avLst/>
          </a:prstGeom>
          <a:solidFill>
            <a:srgbClr val="C4C65A"/>
          </a:solidFill>
          <a:ln w="12700">
            <a:solidFill>
              <a:srgbClr val="000000">
                <a:alpha val="0"/>
              </a:srgbClr>
            </a:solidFill>
          </a:ln>
        </p:spPr>
        <p:txBody>
          <a:bodyPr lIns="45719" rIns="45719" anchor="ctr"/>
          <a:lstStyle/>
          <a:p>
            <a:pPr>
              <a:defRPr>
                <a:latin typeface="+mj-lt"/>
                <a:ea typeface="+mj-ea"/>
                <a:cs typeface="+mj-cs"/>
                <a:sym typeface="Arial" panose="020B0604020202020204"/>
              </a:defRPr>
            </a:pPr>
          </a:p>
        </p:txBody>
      </p:sp>
      <p:sp>
        <p:nvSpPr>
          <p:cNvPr id="158" name="Shape 158"/>
          <p:cNvSpPr/>
          <p:nvPr/>
        </p:nvSpPr>
        <p:spPr>
          <a:xfrm>
            <a:off x="8027195" y="4562475"/>
            <a:ext cx="2462213" cy="69249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ctr">
              <a:lnSpc>
                <a:spcPts val="5400"/>
              </a:lnSpc>
              <a:defRPr sz="4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 smtClean="0"/>
              <a:t>初</a:t>
            </a:r>
            <a:r>
              <a:rPr dirty="0" smtClean="0"/>
              <a:t>次使用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age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55700" y="3051984"/>
            <a:ext cx="5643563" cy="83899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1" name="Shape 161"/>
          <p:cNvSpPr/>
          <p:nvPr/>
        </p:nvSpPr>
        <p:spPr>
          <a:xfrm>
            <a:off x="8305800" y="6435725"/>
            <a:ext cx="8270875" cy="133794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dirty="0"/>
              <a:t>手机进入</a:t>
            </a:r>
            <a:r>
              <a:rPr lang="zh-CN" dirty="0"/>
              <a:t>微信小程序</a:t>
            </a:r>
            <a:r>
              <a:rPr dirty="0" smtClean="0"/>
              <a:t>搜索“</a:t>
            </a:r>
            <a:r>
              <a:rPr lang="zh-CN" altLang="en-US" dirty="0" smtClean="0"/>
              <a:t>小众开门</a:t>
            </a:r>
            <a:r>
              <a:rPr dirty="0" smtClean="0"/>
              <a:t>”</a:t>
            </a:r>
            <a:r>
              <a:rPr lang="zh-CN" dirty="0" smtClean="0"/>
              <a:t>添加</a:t>
            </a:r>
            <a:endParaRPr lang="zh-CN" altLang="en-US" dirty="0" smtClean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用手机</a:t>
            </a:r>
            <a:r>
              <a:rPr dirty="0" smtClean="0"/>
              <a:t>扫</a:t>
            </a:r>
            <a:r>
              <a:rPr lang="zh-CN" altLang="en-US" dirty="0" smtClean="0"/>
              <a:t>一扫</a:t>
            </a:r>
            <a:r>
              <a:rPr dirty="0" smtClean="0"/>
              <a:t>左侧二维码</a:t>
            </a:r>
            <a:r>
              <a:rPr lang="zh-CN" altLang="en-US" dirty="0" smtClean="0"/>
              <a:t>，</a:t>
            </a:r>
            <a:r>
              <a:rPr dirty="0" smtClean="0"/>
              <a:t>直接进入</a:t>
            </a:r>
            <a:r>
              <a:rPr lang="zh-CN" dirty="0" smtClean="0"/>
              <a:t>小众开门小程序</a:t>
            </a:r>
            <a:endParaRPr lang="zh-CN" dirty="0"/>
          </a:p>
        </p:txBody>
      </p:sp>
      <p:sp>
        <p:nvSpPr>
          <p:cNvPr id="162" name="Shape 162"/>
          <p:cNvSpPr/>
          <p:nvPr/>
        </p:nvSpPr>
        <p:spPr>
          <a:xfrm>
            <a:off x="8305800" y="5283200"/>
            <a:ext cx="3290570" cy="64516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dirty="0"/>
              <a:t>微信小程序添加</a:t>
            </a:r>
            <a:endParaRPr lang="zh-CN" dirty="0"/>
          </a:p>
        </p:txBody>
      </p:sp>
      <p:grpSp>
        <p:nvGrpSpPr>
          <p:cNvPr id="3" name="组 2"/>
          <p:cNvGrpSpPr/>
          <p:nvPr/>
        </p:nvGrpSpPr>
        <p:grpSpPr>
          <a:xfrm>
            <a:off x="1143000" y="1143000"/>
            <a:ext cx="7606834" cy="508000"/>
            <a:chOff x="1143000" y="1143000"/>
            <a:chExt cx="7606834" cy="508000"/>
          </a:xfrm>
        </p:grpSpPr>
        <p:sp>
          <p:nvSpPr>
            <p:cNvPr id="163" name="Shape 163"/>
            <p:cNvSpPr/>
            <p:nvPr/>
          </p:nvSpPr>
          <p:spPr>
            <a:xfrm>
              <a:off x="4939833" y="1143000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64" name="Shape 164"/>
            <p:cNvSpPr/>
            <p:nvPr/>
          </p:nvSpPr>
          <p:spPr>
            <a:xfrm>
              <a:off x="5173662" y="1231900"/>
              <a:ext cx="1231106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dirty="0" smtClean="0"/>
                <a:t>下载</a:t>
              </a:r>
              <a:r>
                <a:rPr lang="zh-CN" altLang="en-US" dirty="0" smtClean="0"/>
                <a:t>安装</a:t>
              </a:r>
              <a:endParaRPr dirty="0"/>
            </a:p>
          </p:txBody>
        </p:sp>
        <p:sp>
          <p:nvSpPr>
            <p:cNvPr id="9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0" name="Shape 19"/>
            <p:cNvSpPr/>
            <p:nvPr/>
          </p:nvSpPr>
          <p:spPr>
            <a:xfrm>
              <a:off x="1358900" y="1231900"/>
              <a:ext cx="1231106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初</a:t>
              </a:r>
              <a:r>
                <a:rPr dirty="0" smtClean="0"/>
                <a:t>次使用</a:t>
              </a:r>
              <a:endParaRPr dirty="0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545" y="6577965"/>
            <a:ext cx="4067175" cy="3152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/>
        </p:nvSpPr>
        <p:spPr>
          <a:xfrm>
            <a:off x="8305800" y="6435725"/>
            <a:ext cx="8270875" cy="133794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免注册直接登录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目前仅支持中国大陆手机号码登录</a:t>
            </a:r>
            <a:endParaRPr lang="en-US" altLang="zh-CN" dirty="0" smtClean="0"/>
          </a:p>
        </p:txBody>
      </p:sp>
      <p:sp>
        <p:nvSpPr>
          <p:cNvPr id="162" name="Shape 162"/>
          <p:cNvSpPr/>
          <p:nvPr/>
        </p:nvSpPr>
        <p:spPr>
          <a:xfrm>
            <a:off x="8305800" y="5283200"/>
            <a:ext cx="1015661" cy="64633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 smtClean="0"/>
              <a:t>登录</a:t>
            </a:r>
            <a:endParaRPr dirty="0"/>
          </a:p>
        </p:txBody>
      </p:sp>
      <p:grpSp>
        <p:nvGrpSpPr>
          <p:cNvPr id="3" name="组 2"/>
          <p:cNvGrpSpPr/>
          <p:nvPr/>
        </p:nvGrpSpPr>
        <p:grpSpPr>
          <a:xfrm>
            <a:off x="1143000" y="1143000"/>
            <a:ext cx="7606834" cy="508000"/>
            <a:chOff x="1143000" y="1143000"/>
            <a:chExt cx="7606834" cy="508000"/>
          </a:xfrm>
        </p:grpSpPr>
        <p:sp>
          <p:nvSpPr>
            <p:cNvPr id="163" name="Shape 163"/>
            <p:cNvSpPr/>
            <p:nvPr/>
          </p:nvSpPr>
          <p:spPr>
            <a:xfrm>
              <a:off x="4939833" y="1143000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64" name="Shape 164"/>
            <p:cNvSpPr/>
            <p:nvPr/>
          </p:nvSpPr>
          <p:spPr>
            <a:xfrm>
              <a:off x="5173662" y="1231900"/>
              <a:ext cx="615553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登录</a:t>
              </a:r>
              <a:endParaRPr dirty="0"/>
            </a:p>
          </p:txBody>
        </p:sp>
        <p:sp>
          <p:nvSpPr>
            <p:cNvPr id="9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0" name="Shape 19"/>
            <p:cNvSpPr/>
            <p:nvPr/>
          </p:nvSpPr>
          <p:spPr>
            <a:xfrm>
              <a:off x="1358900" y="1231900"/>
              <a:ext cx="1231106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初</a:t>
              </a:r>
              <a:r>
                <a:rPr dirty="0" smtClean="0"/>
                <a:t>次使用</a:t>
              </a:r>
              <a:endParaRPr dirty="0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7200" y="1958340"/>
            <a:ext cx="4572000" cy="8610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1152525" y="2163762"/>
            <a:ext cx="6139168" cy="369332"/>
            <a:chOff x="1152525" y="2163762"/>
            <a:chExt cx="6139168" cy="369332"/>
          </a:xfrm>
        </p:grpSpPr>
        <p:sp>
          <p:nvSpPr>
            <p:cNvPr id="340" name="Shape 340"/>
            <p:cNvSpPr/>
            <p:nvPr/>
          </p:nvSpPr>
          <p:spPr>
            <a:xfrm>
              <a:off x="1152525" y="2163762"/>
              <a:ext cx="1246493" cy="369332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45719" rIns="45719">
              <a:spAutoFit/>
            </a:bodyPr>
            <a:lstStyle/>
            <a:p>
              <a:pPr>
                <a:defRPr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r>
                <a:rPr dirty="0"/>
                <a:t>操作路径</a:t>
              </a:r>
              <a:r>
                <a:rPr dirty="0" smtClean="0"/>
                <a:t>：</a:t>
              </a:r>
              <a:endParaRPr b="0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399018" y="2163763"/>
              <a:ext cx="4892675" cy="367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启动小程序</a:t>
              </a:r>
              <a:r>
                <a:rPr kumimoji="0" lang="en-US" altLang="zh-CN" sz="180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" panose="020F0502020204030204"/>
                </a:rPr>
                <a:t>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输入手机号码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获取登录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进入</a:t>
              </a:r>
              <a:endParaRPr kumimoji="0" lang="zh-CN" altLang="en-US" sz="18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Calibri" panose="020F0502020204030204"/>
              </a:endParaRPr>
            </a:p>
          </p:txBody>
        </p:sp>
      </p:grpSp>
      <p:grpSp>
        <p:nvGrpSpPr>
          <p:cNvPr id="41" name="组 40"/>
          <p:cNvGrpSpPr/>
          <p:nvPr/>
        </p:nvGrpSpPr>
        <p:grpSpPr>
          <a:xfrm>
            <a:off x="1143000" y="1143000"/>
            <a:ext cx="7606834" cy="508000"/>
            <a:chOff x="1143000" y="1143000"/>
            <a:chExt cx="7606834" cy="508000"/>
          </a:xfrm>
        </p:grpSpPr>
        <p:sp>
          <p:nvSpPr>
            <p:cNvPr id="42" name="Shape 163"/>
            <p:cNvSpPr/>
            <p:nvPr/>
          </p:nvSpPr>
          <p:spPr>
            <a:xfrm>
              <a:off x="4939833" y="1143000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43" name="Shape 164"/>
            <p:cNvSpPr/>
            <p:nvPr/>
          </p:nvSpPr>
          <p:spPr>
            <a:xfrm>
              <a:off x="5173662" y="1231900"/>
              <a:ext cx="615553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登录</a:t>
              </a:r>
              <a:endParaRPr dirty="0"/>
            </a:p>
          </p:txBody>
        </p:sp>
        <p:sp>
          <p:nvSpPr>
            <p:cNvPr id="44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45" name="Shape 19"/>
            <p:cNvSpPr/>
            <p:nvPr/>
          </p:nvSpPr>
          <p:spPr>
            <a:xfrm>
              <a:off x="1358900" y="1231900"/>
              <a:ext cx="1231106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初</a:t>
              </a:r>
              <a:r>
                <a:rPr dirty="0" smtClean="0"/>
                <a:t>次使用</a:t>
              </a:r>
              <a:endParaRPr dirty="0"/>
            </a:p>
          </p:txBody>
        </p:sp>
      </p:grpSp>
      <p:sp>
        <p:nvSpPr>
          <p:cNvPr id="60" name="Shape 172"/>
          <p:cNvSpPr/>
          <p:nvPr/>
        </p:nvSpPr>
        <p:spPr>
          <a:xfrm>
            <a:off x="2126297" y="1036129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dirty="0" smtClean="0"/>
              <a:t>授权手机号码登录</a:t>
            </a:r>
            <a:endParaRPr lang="zh-CN" dirty="0"/>
          </a:p>
        </p:txBody>
      </p:sp>
      <p:sp>
        <p:nvSpPr>
          <p:cNvPr id="61" name="Shape 173"/>
          <p:cNvSpPr/>
          <p:nvPr/>
        </p:nvSpPr>
        <p:spPr>
          <a:xfrm>
            <a:off x="7291705" y="10450830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登录成功</a:t>
            </a:r>
            <a:endParaRPr dirty="0"/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6755338" y="6426821"/>
            <a:ext cx="180000" cy="309177"/>
          </a:xfrm>
          <a:prstGeom prst="rect">
            <a:avLst/>
          </a:prstGeom>
        </p:spPr>
      </p:pic>
      <p:sp>
        <p:nvSpPr>
          <p:cNvPr id="30" name="矩形 29"/>
          <p:cNvSpPr/>
          <p:nvPr/>
        </p:nvSpPr>
        <p:spPr>
          <a:xfrm>
            <a:off x="10910065" y="5706581"/>
            <a:ext cx="405114" cy="108000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hotocopy trans="0" detail="9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15085825" y="5706647"/>
            <a:ext cx="405114" cy="108000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 trans="0" detail="9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960" y="2531110"/>
            <a:ext cx="3943350" cy="7429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2325" y="2531110"/>
            <a:ext cx="3943350" cy="7429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/>
        </p:nvSpPr>
        <p:spPr>
          <a:xfrm>
            <a:off x="8305800" y="5283200"/>
            <a:ext cx="2862320" cy="64633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zh-CN" altLang="en-US" dirty="0" smtClean="0"/>
              <a:t>申请门禁钥匙</a:t>
            </a:r>
            <a:endParaRPr dirty="0"/>
          </a:p>
        </p:txBody>
      </p:sp>
      <p:grpSp>
        <p:nvGrpSpPr>
          <p:cNvPr id="3" name="组 2"/>
          <p:cNvGrpSpPr/>
          <p:nvPr/>
        </p:nvGrpSpPr>
        <p:grpSpPr>
          <a:xfrm>
            <a:off x="1143000" y="1143000"/>
            <a:ext cx="7606834" cy="508000"/>
            <a:chOff x="1143000" y="1143000"/>
            <a:chExt cx="7606834" cy="508000"/>
          </a:xfrm>
        </p:grpSpPr>
        <p:sp>
          <p:nvSpPr>
            <p:cNvPr id="163" name="Shape 163"/>
            <p:cNvSpPr/>
            <p:nvPr/>
          </p:nvSpPr>
          <p:spPr>
            <a:xfrm>
              <a:off x="4939833" y="1143000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64" name="Shape 164"/>
            <p:cNvSpPr/>
            <p:nvPr/>
          </p:nvSpPr>
          <p:spPr>
            <a:xfrm>
              <a:off x="5173662" y="1231900"/>
              <a:ext cx="1846659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申请门禁钥匙</a:t>
              </a:r>
              <a:endParaRPr dirty="0"/>
            </a:p>
          </p:txBody>
        </p:sp>
        <p:sp>
          <p:nvSpPr>
            <p:cNvPr id="9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10" name="Shape 19"/>
            <p:cNvSpPr/>
            <p:nvPr/>
          </p:nvSpPr>
          <p:spPr>
            <a:xfrm>
              <a:off x="1358900" y="1231900"/>
              <a:ext cx="1231106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初</a:t>
              </a:r>
              <a:r>
                <a:rPr dirty="0" smtClean="0"/>
                <a:t>次使用</a:t>
              </a:r>
              <a:endParaRPr dirty="0"/>
            </a:p>
          </p:txBody>
        </p:sp>
      </p:grpSp>
      <p:sp>
        <p:nvSpPr>
          <p:cNvPr id="11" name="Shape 161"/>
          <p:cNvSpPr/>
          <p:nvPr/>
        </p:nvSpPr>
        <p:spPr>
          <a:xfrm>
            <a:off x="8305800" y="6435725"/>
            <a:ext cx="8276400" cy="383095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在小程序上提交资料到物业管理处审核，审核通过后即可获得电子钥匙</a:t>
            </a:r>
            <a:endParaRPr lang="en-US" altLang="zh-CN" dirty="0" smtClean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普通申请，通过选择房号、输入真实姓名、选择身份，提交</a:t>
            </a:r>
            <a:endParaRPr lang="en-US" altLang="zh-CN" dirty="0" smtClean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加急申请，通过选择房号、输入真实姓名、选择身份、上传照片，提交</a:t>
            </a:r>
            <a:endParaRPr lang="en-US" altLang="zh-CN" dirty="0" smtClean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审核结果可在记录里查看，审核不通过会有相应的原因说明</a:t>
            </a:r>
            <a:endParaRPr lang="en-US" altLang="zh-CN" dirty="0" smtClean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Clr>
                <a:schemeClr val="bg1">
                  <a:lumMod val="65000"/>
                </a:schemeClr>
              </a:buClr>
              <a:buSzPct val="50000"/>
              <a:buFont typeface="Wingdings" panose="05000000000000000000" pitchFamily="2" charset="2"/>
              <a:buChar char="l"/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审核结果会发送短信通知</a:t>
            </a:r>
            <a:endParaRPr lang="en-US" altLang="zh-CN" dirty="0" smtClean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540" y="1858645"/>
            <a:ext cx="4792980" cy="9030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1152525" y="2163762"/>
            <a:ext cx="7654655" cy="369332"/>
            <a:chOff x="1152525" y="2163762"/>
            <a:chExt cx="7654655" cy="369332"/>
          </a:xfrm>
        </p:grpSpPr>
        <p:sp>
          <p:nvSpPr>
            <p:cNvPr id="340" name="Shape 340"/>
            <p:cNvSpPr/>
            <p:nvPr/>
          </p:nvSpPr>
          <p:spPr>
            <a:xfrm>
              <a:off x="1152525" y="2163762"/>
              <a:ext cx="1246493" cy="369332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45719" rIns="45719">
              <a:spAutoFit/>
            </a:bodyPr>
            <a:lstStyle/>
            <a:p>
              <a:pPr>
                <a:defRPr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r>
                <a:rPr dirty="0"/>
                <a:t>操作路径</a:t>
              </a:r>
              <a:r>
                <a:rPr dirty="0" smtClean="0"/>
                <a:t>：</a:t>
              </a:r>
              <a:endParaRPr b="0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399018" y="2163763"/>
              <a:ext cx="6408162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首页</a:t>
              </a:r>
              <a:r>
                <a:rPr kumimoji="0" lang="en-US" altLang="zh-CN" sz="180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" panose="020F0502020204030204"/>
                </a:rPr>
                <a:t>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申请门禁钥匙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选择小区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选择楼栋单元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选择房号</a:t>
              </a:r>
              <a:endParaRPr kumimoji="0" lang="zh-CN" altLang="en-US" sz="18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Calibri" panose="020F0502020204030204"/>
              </a:endParaRPr>
            </a:p>
          </p:txBody>
        </p:sp>
      </p:grpSp>
      <p:sp>
        <p:nvSpPr>
          <p:cNvPr id="60" name="Shape 172"/>
          <p:cNvSpPr/>
          <p:nvPr/>
        </p:nvSpPr>
        <p:spPr>
          <a:xfrm>
            <a:off x="9513887" y="10480675"/>
            <a:ext cx="3529013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选择楼栋</a:t>
            </a:r>
            <a:endParaRPr sz="1000" dirty="0"/>
          </a:p>
        </p:txBody>
      </p:sp>
      <p:sp>
        <p:nvSpPr>
          <p:cNvPr id="39" name="Shape 170"/>
          <p:cNvSpPr/>
          <p:nvPr/>
        </p:nvSpPr>
        <p:spPr>
          <a:xfrm>
            <a:off x="1158875" y="10480675"/>
            <a:ext cx="3529013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首页</a:t>
            </a:r>
            <a:endParaRPr dirty="0"/>
          </a:p>
        </p:txBody>
      </p:sp>
      <p:sp>
        <p:nvSpPr>
          <p:cNvPr id="40" name="Shape 171"/>
          <p:cNvSpPr/>
          <p:nvPr/>
        </p:nvSpPr>
        <p:spPr>
          <a:xfrm>
            <a:off x="5337175" y="10482262"/>
            <a:ext cx="3527425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选择小区</a:t>
            </a:r>
            <a:endParaRPr dirty="0"/>
          </a:p>
        </p:txBody>
      </p:sp>
      <p:sp>
        <p:nvSpPr>
          <p:cNvPr id="24" name="Shape 173"/>
          <p:cNvSpPr/>
          <p:nvPr/>
        </p:nvSpPr>
        <p:spPr>
          <a:xfrm>
            <a:off x="13690600" y="10480675"/>
            <a:ext cx="3529013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选择房号</a:t>
            </a:r>
            <a:endParaRPr dirty="0"/>
          </a:p>
        </p:txBody>
      </p:sp>
      <p:grpSp>
        <p:nvGrpSpPr>
          <p:cNvPr id="27" name="组 26"/>
          <p:cNvGrpSpPr/>
          <p:nvPr/>
        </p:nvGrpSpPr>
        <p:grpSpPr>
          <a:xfrm>
            <a:off x="1143000" y="1143000"/>
            <a:ext cx="7606834" cy="508000"/>
            <a:chOff x="1143000" y="1143000"/>
            <a:chExt cx="7606834" cy="508000"/>
          </a:xfrm>
        </p:grpSpPr>
        <p:sp>
          <p:nvSpPr>
            <p:cNvPr id="29" name="Shape 163"/>
            <p:cNvSpPr/>
            <p:nvPr/>
          </p:nvSpPr>
          <p:spPr>
            <a:xfrm>
              <a:off x="4939833" y="1143000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30" name="Shape 164"/>
            <p:cNvSpPr/>
            <p:nvPr/>
          </p:nvSpPr>
          <p:spPr>
            <a:xfrm>
              <a:off x="5173662" y="1231900"/>
              <a:ext cx="1846659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申请门禁钥匙</a:t>
              </a:r>
              <a:endParaRPr dirty="0"/>
            </a:p>
          </p:txBody>
        </p:sp>
        <p:sp>
          <p:nvSpPr>
            <p:cNvPr id="36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37" name="Shape 19"/>
            <p:cNvSpPr/>
            <p:nvPr/>
          </p:nvSpPr>
          <p:spPr>
            <a:xfrm>
              <a:off x="1358900" y="1231900"/>
              <a:ext cx="1231106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初</a:t>
              </a:r>
              <a:r>
                <a:rPr dirty="0" smtClean="0"/>
                <a:t>次使用</a:t>
              </a:r>
              <a:endParaRPr dirty="0"/>
            </a:p>
          </p:txBody>
        </p:sp>
      </p:grpSp>
      <p:pic>
        <p:nvPicPr>
          <p:cNvPr id="46" name="图片 45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9124850" y="6436615"/>
            <a:ext cx="180000" cy="30917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4946550" y="6441426"/>
            <a:ext cx="180000" cy="309177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13305363" y="6441426"/>
            <a:ext cx="180000" cy="30917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33650"/>
            <a:ext cx="3943350" cy="7429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305" y="2667635"/>
            <a:ext cx="3943350" cy="7429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1510" y="2667635"/>
            <a:ext cx="3943350" cy="74295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9995" y="2667635"/>
            <a:ext cx="3943350" cy="7429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1152525" y="2163762"/>
            <a:ext cx="13284402" cy="369332"/>
            <a:chOff x="1152525" y="2163762"/>
            <a:chExt cx="13284402" cy="369332"/>
          </a:xfrm>
        </p:grpSpPr>
        <p:sp>
          <p:nvSpPr>
            <p:cNvPr id="340" name="Shape 340"/>
            <p:cNvSpPr/>
            <p:nvPr/>
          </p:nvSpPr>
          <p:spPr>
            <a:xfrm>
              <a:off x="1152525" y="2163762"/>
              <a:ext cx="1246493" cy="369332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45719" rIns="45719">
              <a:spAutoFit/>
            </a:bodyPr>
            <a:lstStyle/>
            <a:p>
              <a:pPr>
                <a:defRPr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r>
                <a:rPr dirty="0"/>
                <a:t>操作路径</a:t>
              </a:r>
              <a:r>
                <a:rPr dirty="0" smtClean="0"/>
                <a:t>：</a:t>
              </a:r>
              <a:endParaRPr b="0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399018" y="2163763"/>
              <a:ext cx="12037909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选择小区及房号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添加信息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填写申请者真实姓名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选择身份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填写申请原因（选填）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提交审核 </a:t>
              </a: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查看申请记录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60" name="Shape 172"/>
          <p:cNvSpPr/>
          <p:nvPr/>
        </p:nvSpPr>
        <p:spPr>
          <a:xfrm>
            <a:off x="9513887" y="10480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添加照片，拍照或者本地选择照片</a:t>
            </a:r>
            <a:endParaRPr sz="1000" dirty="0"/>
          </a:p>
        </p:txBody>
      </p:sp>
      <p:sp>
        <p:nvSpPr>
          <p:cNvPr id="39" name="Shape 170"/>
          <p:cNvSpPr/>
          <p:nvPr/>
        </p:nvSpPr>
        <p:spPr>
          <a:xfrm>
            <a:off x="1158875" y="10480675"/>
            <a:ext cx="3529013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输入姓名</a:t>
            </a:r>
            <a:endParaRPr dirty="0"/>
          </a:p>
        </p:txBody>
      </p:sp>
      <p:sp>
        <p:nvSpPr>
          <p:cNvPr id="40" name="Shape 171"/>
          <p:cNvSpPr/>
          <p:nvPr/>
        </p:nvSpPr>
        <p:spPr>
          <a:xfrm>
            <a:off x="5337175" y="10482262"/>
            <a:ext cx="3527425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选择身份</a:t>
            </a:r>
            <a:endParaRPr dirty="0"/>
          </a:p>
        </p:txBody>
      </p:sp>
      <p:sp>
        <p:nvSpPr>
          <p:cNvPr id="24" name="Shape 173"/>
          <p:cNvSpPr/>
          <p:nvPr/>
        </p:nvSpPr>
        <p:spPr>
          <a:xfrm>
            <a:off x="14357985" y="1048321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申请成功待审核</a:t>
            </a:r>
            <a:endParaRPr dirty="0"/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4946550" y="6441426"/>
            <a:ext cx="180000" cy="30917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13305363" y="6441426"/>
            <a:ext cx="180000" cy="309177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9124850" y="6436615"/>
            <a:ext cx="180000" cy="309177"/>
          </a:xfrm>
          <a:prstGeom prst="rect">
            <a:avLst/>
          </a:prstGeom>
        </p:spPr>
      </p:pic>
      <p:grpSp>
        <p:nvGrpSpPr>
          <p:cNvPr id="27" name="组 26"/>
          <p:cNvGrpSpPr/>
          <p:nvPr/>
        </p:nvGrpSpPr>
        <p:grpSpPr>
          <a:xfrm>
            <a:off x="1143000" y="1143000"/>
            <a:ext cx="7606834" cy="508000"/>
            <a:chOff x="1143000" y="1143000"/>
            <a:chExt cx="7606834" cy="508000"/>
          </a:xfrm>
        </p:grpSpPr>
        <p:sp>
          <p:nvSpPr>
            <p:cNvPr id="29" name="Shape 163"/>
            <p:cNvSpPr/>
            <p:nvPr/>
          </p:nvSpPr>
          <p:spPr>
            <a:xfrm>
              <a:off x="4939833" y="1143000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30" name="Shape 164"/>
            <p:cNvSpPr/>
            <p:nvPr/>
          </p:nvSpPr>
          <p:spPr>
            <a:xfrm>
              <a:off x="5173662" y="1231900"/>
              <a:ext cx="1846659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申请门禁钥匙</a:t>
              </a:r>
              <a:endParaRPr dirty="0"/>
            </a:p>
          </p:txBody>
        </p:sp>
        <p:sp>
          <p:nvSpPr>
            <p:cNvPr id="36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37" name="Shape 19"/>
            <p:cNvSpPr/>
            <p:nvPr/>
          </p:nvSpPr>
          <p:spPr>
            <a:xfrm>
              <a:off x="1358900" y="1231900"/>
              <a:ext cx="1231106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初</a:t>
              </a:r>
              <a:r>
                <a:rPr dirty="0" smtClean="0"/>
                <a:t>次使用</a:t>
              </a:r>
              <a:endParaRPr dirty="0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995" y="2669540"/>
            <a:ext cx="3943350" cy="7429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3965" y="2763520"/>
            <a:ext cx="3943350" cy="7429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1305" y="2743835"/>
            <a:ext cx="3943350" cy="742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6775" y="2763520"/>
            <a:ext cx="3943350" cy="7429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 22"/>
          <p:cNvGrpSpPr/>
          <p:nvPr/>
        </p:nvGrpSpPr>
        <p:grpSpPr>
          <a:xfrm>
            <a:off x="1152525" y="2163762"/>
            <a:ext cx="5876913" cy="369332"/>
            <a:chOff x="1152525" y="2163762"/>
            <a:chExt cx="5876913" cy="369332"/>
          </a:xfrm>
        </p:grpSpPr>
        <p:sp>
          <p:nvSpPr>
            <p:cNvPr id="340" name="Shape 340"/>
            <p:cNvSpPr/>
            <p:nvPr/>
          </p:nvSpPr>
          <p:spPr>
            <a:xfrm>
              <a:off x="1152525" y="2163762"/>
              <a:ext cx="1246493" cy="369332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45719" rIns="45719">
              <a:spAutoFit/>
            </a:bodyPr>
            <a:lstStyle/>
            <a:p>
              <a:pPr>
                <a:defRPr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r>
                <a:rPr dirty="0"/>
                <a:t>操作路径</a:t>
              </a:r>
              <a:r>
                <a:rPr dirty="0" smtClean="0"/>
                <a:t>：</a:t>
              </a:r>
              <a:endParaRPr b="0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399018" y="2163763"/>
              <a:ext cx="4630420" cy="367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点击钥匙</a:t>
              </a:r>
              <a:r>
                <a:rPr kumimoji="0" lang="en-US" altLang="zh-CN" sz="1800" u="none" strike="noStrike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Calibri" panose="020F0502020204030204"/>
                </a:rPr>
                <a:t>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开门成功    点击钥匙 </a:t>
              </a:r>
              <a:r>
                <a:rPr lang="en-US" altLang="zh-CN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&gt; </a:t>
              </a:r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开门成功</a:t>
              </a:r>
              <a:endParaRPr kumimoji="0" lang="zh-CN" altLang="en-US" sz="180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Calibri" panose="020F0502020204030204"/>
              </a:endParaRPr>
            </a:p>
          </p:txBody>
        </p:sp>
      </p:grpSp>
      <p:sp>
        <p:nvSpPr>
          <p:cNvPr id="58" name="Shape 170"/>
          <p:cNvSpPr/>
          <p:nvPr/>
        </p:nvSpPr>
        <p:spPr>
          <a:xfrm>
            <a:off x="1158875" y="10480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远程开门</a:t>
            </a:r>
            <a:endParaRPr dirty="0"/>
          </a:p>
        </p:txBody>
      </p:sp>
      <p:sp>
        <p:nvSpPr>
          <p:cNvPr id="59" name="Shape 171"/>
          <p:cNvSpPr/>
          <p:nvPr/>
        </p:nvSpPr>
        <p:spPr>
          <a:xfrm>
            <a:off x="5337175" y="10482262"/>
            <a:ext cx="3527425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dirty="0"/>
              <a:t>扫码开门</a:t>
            </a:r>
            <a:endParaRPr lang="zh-CN" dirty="0"/>
          </a:p>
        </p:txBody>
      </p:sp>
      <p:sp>
        <p:nvSpPr>
          <p:cNvPr id="60" name="Shape 172"/>
          <p:cNvSpPr/>
          <p:nvPr/>
        </p:nvSpPr>
        <p:spPr>
          <a:xfrm>
            <a:off x="9513887" y="10480675"/>
            <a:ext cx="3529013" cy="36830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密码开门</a:t>
            </a:r>
            <a:endParaRPr sz="1000" dirty="0"/>
          </a:p>
        </p:txBody>
      </p:sp>
      <p:sp>
        <p:nvSpPr>
          <p:cNvPr id="61" name="Shape 173"/>
          <p:cNvSpPr/>
          <p:nvPr/>
        </p:nvSpPr>
        <p:spPr>
          <a:xfrm>
            <a:off x="13690600" y="10480675"/>
            <a:ext cx="3529013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>
              <a:def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zh-CN" altLang="en-US" dirty="0" smtClean="0"/>
              <a:t>开门失败</a:t>
            </a:r>
            <a:endParaRPr dirty="0"/>
          </a:p>
        </p:txBody>
      </p:sp>
      <p:grpSp>
        <p:nvGrpSpPr>
          <p:cNvPr id="31" name="组 30"/>
          <p:cNvGrpSpPr/>
          <p:nvPr/>
        </p:nvGrpSpPr>
        <p:grpSpPr>
          <a:xfrm>
            <a:off x="1143000" y="1143000"/>
            <a:ext cx="7606834" cy="508000"/>
            <a:chOff x="1143000" y="1143000"/>
            <a:chExt cx="7606834" cy="508000"/>
          </a:xfrm>
        </p:grpSpPr>
        <p:sp>
          <p:nvSpPr>
            <p:cNvPr id="32" name="Shape 163"/>
            <p:cNvSpPr/>
            <p:nvPr/>
          </p:nvSpPr>
          <p:spPr>
            <a:xfrm>
              <a:off x="4939833" y="1143000"/>
              <a:ext cx="3810001" cy="508000"/>
            </a:xfrm>
            <a:prstGeom prst="rect">
              <a:avLst/>
            </a:prstGeom>
            <a:solidFill>
              <a:srgbClr val="0D0D0D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33" name="Shape 164"/>
            <p:cNvSpPr/>
            <p:nvPr/>
          </p:nvSpPr>
          <p:spPr>
            <a:xfrm>
              <a:off x="5173662" y="1231900"/>
              <a:ext cx="1231106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常用钥匙</a:t>
              </a:r>
              <a:endParaRPr dirty="0"/>
            </a:p>
          </p:txBody>
        </p:sp>
        <p:sp>
          <p:nvSpPr>
            <p:cNvPr id="34" name="Shape 18"/>
            <p:cNvSpPr/>
            <p:nvPr/>
          </p:nvSpPr>
          <p:spPr>
            <a:xfrm>
              <a:off x="1143000" y="1143000"/>
              <a:ext cx="3810000" cy="508000"/>
            </a:xfrm>
            <a:prstGeom prst="rect">
              <a:avLst/>
            </a:prstGeom>
            <a:solidFill>
              <a:srgbClr val="C4C65A"/>
            </a:solidFill>
            <a:ln w="12700">
              <a:solidFill>
                <a:srgbClr val="000000">
                  <a:alpha val="0"/>
                </a:srgbClr>
              </a:solidFill>
            </a:ln>
          </p:spPr>
          <p:txBody>
            <a:bodyPr lIns="45719" rIns="45719" anchor="ctr"/>
            <a:lstStyle/>
            <a:p>
              <a:pPr>
                <a:defRPr>
                  <a:latin typeface="+mj-lt"/>
                  <a:ea typeface="+mj-ea"/>
                  <a:cs typeface="+mj-cs"/>
                  <a:sym typeface="Arial" panose="020B0604020202020204"/>
                </a:defRPr>
              </a:pPr>
            </a:p>
          </p:txBody>
        </p:sp>
        <p:sp>
          <p:nvSpPr>
            <p:cNvPr id="35" name="Shape 19"/>
            <p:cNvSpPr/>
            <p:nvPr/>
          </p:nvSpPr>
          <p:spPr>
            <a:xfrm>
              <a:off x="1358900" y="1231900"/>
              <a:ext cx="1231106" cy="346249"/>
            </a:xfrm>
            <a:prstGeom prst="rect">
              <a:avLst/>
            </a:prstGeom>
            <a:ln w="12700">
              <a:miter lim="400000"/>
            </a:ln>
          </p:spPr>
          <p:txBody>
            <a:bodyPr wrap="none" lIns="0" tIns="0" rIns="0" bIns="0">
              <a:spAutoFit/>
            </a:bodyPr>
            <a:lstStyle>
              <a:lvl1pPr>
                <a:lnSpc>
                  <a:spcPts val="2700"/>
                </a:lnSpc>
                <a:defRPr sz="24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dirty="0" smtClean="0"/>
                <a:t>小区安全</a:t>
              </a:r>
              <a:endParaRPr dirty="0"/>
            </a:p>
          </p:txBody>
        </p:sp>
      </p:grpSp>
      <p:pic>
        <p:nvPicPr>
          <p:cNvPr id="84" name="图片 83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13305363" y="6441426"/>
            <a:ext cx="180000" cy="309177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4946550" y="6441426"/>
            <a:ext cx="180000" cy="3091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220" y="2667635"/>
            <a:ext cx="3943350" cy="7429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005" y="2667635"/>
            <a:ext cx="3943350" cy="7429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4275" y="2667635"/>
            <a:ext cx="3943350" cy="742950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PP_MARK_KEY" val="71087152-98d8-4123-b87d-cf60072c4c97"/>
  <p:tag name="COMMONDATA" val="eyJoZGlkIjoiMzJiMzAwYzY4OTIzYWZjMWQwOWZmYjNiMzNmNzQ3YTEifQ=="/>
</p:tagLst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 panose="020F0502020204030204"/>
            <a:ea typeface="Calibri" panose="020F0502020204030204"/>
            <a:cs typeface="Calibri" panose="020F0502020204030204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 panose="020F0502020204030204"/>
            <a:ea typeface="Calibri" panose="020F0502020204030204"/>
            <a:cs typeface="Calibri" panose="020F0502020204030204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 panose="020F0502020204030204"/>
            <a:ea typeface="Calibri" panose="020F0502020204030204"/>
            <a:cs typeface="Calibri" panose="020F0502020204030204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 panose="020F0502020204030204"/>
            <a:ea typeface="Calibri" panose="020F0502020204030204"/>
            <a:cs typeface="Calibri" panose="020F0502020204030204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776</Words>
  <Application>WPS 演示</Application>
  <PresentationFormat>自定义</PresentationFormat>
  <Paragraphs>174</Paragraphs>
  <Slides>16</Slides>
  <Notes>53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宋体</vt:lpstr>
      <vt:lpstr>Wingdings</vt:lpstr>
      <vt:lpstr>Calibri</vt:lpstr>
      <vt:lpstr>Arial</vt:lpstr>
      <vt:lpstr>微软雅黑</vt:lpstr>
      <vt:lpstr>Times New Roman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技术支持-陈工18124037260</cp:lastModifiedBy>
  <cp:revision>323</cp:revision>
  <dcterms:created xsi:type="dcterms:W3CDTF">2021-06-05T06:49:00Z</dcterms:created>
  <dcterms:modified xsi:type="dcterms:W3CDTF">2023-12-21T01:44:00Z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F5CBEB3BB7A5493FA945C3412E322A1E_12</vt:lpwstr>
  </property>
</Properties>
</file>